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477" r:id="rId4"/>
    <p:sldId id="469" r:id="rId5"/>
    <p:sldId id="467" r:id="rId6"/>
    <p:sldId id="464" r:id="rId7"/>
    <p:sldId id="274" r:id="rId8"/>
    <p:sldId id="471" r:id="rId9"/>
    <p:sldId id="472" r:id="rId10"/>
    <p:sldId id="473" r:id="rId11"/>
    <p:sldId id="381" r:id="rId12"/>
    <p:sldId id="380" r:id="rId13"/>
    <p:sldId id="438" r:id="rId14"/>
    <p:sldId id="474" r:id="rId15"/>
    <p:sldId id="470" r:id="rId16"/>
    <p:sldId id="447" r:id="rId17"/>
    <p:sldId id="456" r:id="rId18"/>
    <p:sldId id="475" r:id="rId1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0000FF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20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5262E2A-F9B6-4222-BA16-A1C7E78424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A6C507A-3FB7-48E9-BEC6-06598EADD7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9D4882B-EEBC-4457-B332-E43159DC84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64937-8650-457C-A081-5733AE8DAD03}" type="datetimeFigureOut">
              <a:rPr lang="cs-CZ" smtClean="0"/>
              <a:t>09.04.2020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D128664-6C14-4258-AC8F-4A8FE5BCA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782C58E-60DB-4826-BFB1-DD3149773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A7665-61E1-4A64-AC10-4CD46E9C94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2048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3999AF0-7B60-4DB7-811F-677B85C5A0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92073881-7268-4672-8B6D-6DD14BC7A5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0CCE5EC-D545-480D-A37F-8966A33975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64937-8650-457C-A081-5733AE8DAD03}" type="datetimeFigureOut">
              <a:rPr lang="cs-CZ" smtClean="0"/>
              <a:t>09.04.2020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73A6CA6-A3D5-4916-8A12-0E4B87DE76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3AC823B-DAF5-420F-98EC-2972D4A953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A7665-61E1-4A64-AC10-4CD46E9C94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82157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039B48B-F586-4769-8AC7-0D27E3F77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AA948BDA-636D-4358-8066-9A8AF2D11F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40D89C6-027F-4B65-8416-E7160665A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64937-8650-457C-A081-5733AE8DAD03}" type="datetimeFigureOut">
              <a:rPr lang="cs-CZ" smtClean="0"/>
              <a:t>09.04.2020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F44DB33-A246-4A57-9D86-97C4C793D7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8F3CEAC-B21B-4626-863D-96FC5E925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A7665-61E1-4A64-AC10-4CD46E9C94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6012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A3E4AF6-7A4A-495F-9A42-7511D20F3F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044EF16C-9BD8-4742-B5B9-0C2C49C795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F5A7D6ED-5434-40EC-9560-AE523E717F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6384E5E-20FB-4372-BAC9-5BBE16CD23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64937-8650-457C-A081-5733AE8DAD03}" type="datetimeFigureOut">
              <a:rPr lang="cs-CZ" smtClean="0"/>
              <a:t>09.04.2020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D5F0260-360A-42A5-8710-E83B2E4A5D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F2C7124-441E-46DD-8298-16CCFAA56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A7665-61E1-4A64-AC10-4CD46E9C94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4518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9A822D-3DEC-43D9-AEFC-DAC1200E54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295BC2B9-AD7F-4258-8891-5F440B3E5A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432AA90A-127E-4A5F-8A9A-8CDAD003D4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>
            <a:extLst>
              <a:ext uri="{FF2B5EF4-FFF2-40B4-BE49-F238E27FC236}">
                <a16:creationId xmlns:a16="http://schemas.microsoft.com/office/drawing/2014/main" id="{7C57CCCC-48A6-438C-9DAA-9E3CAA178A1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A785AC70-CDA8-465E-AA69-7DC6B6C8365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4ECFC868-CADF-418E-A26A-4F2AC1259E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64937-8650-457C-A081-5733AE8DAD03}" type="datetimeFigureOut">
              <a:rPr lang="cs-CZ" smtClean="0"/>
              <a:t>09.04.2020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208AE9DE-6657-4E26-B513-A82A7F10D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CCBE7EF6-6C21-4118-A9C0-562D5FB89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A7665-61E1-4A64-AC10-4CD46E9C94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3257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E3A5275-095C-4FEA-A8F3-109B225F90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AF21EE90-31CC-4D7D-9353-65B71258C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64937-8650-457C-A081-5733AE8DAD03}" type="datetimeFigureOut">
              <a:rPr lang="cs-CZ" smtClean="0"/>
              <a:t>09.04.2020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DA8757B6-35AC-4428-BE47-4AA0D145A8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4BE01963-8991-427C-BE03-9770B6BCA8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A7665-61E1-4A64-AC10-4CD46E9C94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4971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E6F23A37-9ED6-426F-B949-61D3132922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64937-8650-457C-A081-5733AE8DAD03}" type="datetimeFigureOut">
              <a:rPr lang="cs-CZ" smtClean="0"/>
              <a:t>09.04.2020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9AED87DE-F774-4389-B168-B184E6EFB4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D3E1DB50-3183-46FD-8F53-F767AD2985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A7665-61E1-4A64-AC10-4CD46E9C94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78448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850AB4E-63BD-4658-834C-2FCCF50B18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C6E0CD1-8B57-422B-BD1B-19A3268E61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B411CC03-918A-45C6-AE50-15B48AC95B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6E1B727-D8D6-4754-ACC2-E08578869F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64937-8650-457C-A081-5733AE8DAD03}" type="datetimeFigureOut">
              <a:rPr lang="cs-CZ" smtClean="0"/>
              <a:t>09.04.2020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BA55B5D-AB30-4F00-AF94-2E09DE687D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5BBC3D0-314F-4306-BA0A-3EE26974B9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A7665-61E1-4A64-AC10-4CD46E9C94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45246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046D355-FB5B-465F-9572-0863054863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F1640719-545C-47E0-BB3D-74E038B677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71CCF99F-1D0B-4495-AECF-F85B3286D9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CEA15DD-6777-4CAF-BDA9-787F1EE83F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64937-8650-457C-A081-5733AE8DAD03}" type="datetimeFigureOut">
              <a:rPr lang="cs-CZ" smtClean="0"/>
              <a:t>09.04.2020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826A3BB-06F2-4B9E-9CBE-BCBB42935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3A8DF23-2887-4E6C-BCDE-6F76CD29B0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A7665-61E1-4A64-AC10-4CD46E9C94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1282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0C72D84-B846-4B0C-B2F4-E6F98A4B8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BB53A3E-E4C2-4F92-BDDA-AF72C29251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67A2A68-41D8-4BAE-919F-C8774E6B1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64937-8650-457C-A081-5733AE8DAD03}" type="datetimeFigureOut">
              <a:rPr lang="cs-CZ" smtClean="0"/>
              <a:t>09.04.2020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A9590E1-842C-4BDA-B964-3BDAA11DFC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AF0E67C-F503-4CC6-9255-ACA41B376A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A7665-61E1-4A64-AC10-4CD46E9C94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5367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1928D6C1-9690-4908-9128-8DAC777DD1E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579D9CF-A70C-40AB-9434-C3CC73E66C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F191E90-E2BB-4D20-B927-4B1AE66E9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64937-8650-457C-A081-5733AE8DAD03}" type="datetimeFigureOut">
              <a:rPr lang="cs-CZ" smtClean="0"/>
              <a:t>09.04.2020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3C99576-BA41-4ACF-81FA-2259F3D9C0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46C50B0-C12E-47FC-BF32-4EA9C29FA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A7665-61E1-4A64-AC10-4CD46E9C94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2632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FD85B294-7B1E-4E82-8F17-F09B61247E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EF0F50FF-46FB-4AF0-8883-6D69B2F3F5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F9D69E3-FDDD-42AD-A06C-6254B343AC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264937-8650-457C-A081-5733AE8DAD03}" type="datetimeFigureOut">
              <a:rPr lang="cs-CZ" smtClean="0"/>
              <a:t>09.04.2020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3874529-7CE1-42D0-B022-50E5F189F7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0F3F8CE-780A-4ED3-B9BF-681FF1F92F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EA7665-61E1-4A64-AC10-4CD46E9C94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9824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6151A78-02AB-4A0D-8998-061B45B4AE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>
                <a:solidFill>
                  <a:srgbClr val="002060"/>
                </a:solidFill>
              </a:rPr>
              <a:t>GDPR a ochrana osobních údajů při současném nouzovém stavu ve školách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EBF3E53A-439F-4367-9D27-4BA4747AA91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>
                <a:solidFill>
                  <a:srgbClr val="002060"/>
                </a:solidFill>
              </a:rPr>
              <a:t>2020</a:t>
            </a:r>
          </a:p>
        </p:txBody>
      </p:sp>
    </p:spTree>
    <p:extLst>
      <p:ext uri="{BB962C8B-B14F-4D97-AF65-F5344CB8AC3E}">
        <p14:creationId xmlns:p14="http://schemas.microsoft.com/office/powerpoint/2010/main" val="530810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59767381-2CF6-48AC-8633-1AE1EA6B29C3}"/>
              </a:ext>
            </a:extLst>
          </p:cNvPr>
          <p:cNvSpPr/>
          <p:nvPr/>
        </p:nvSpPr>
        <p:spPr>
          <a:xfrm>
            <a:off x="155448" y="115631"/>
            <a:ext cx="1176375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cs-CZ" b="1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1. Obecné nařízení na ochranu osobních údajů (GDPR)</a:t>
            </a:r>
            <a:endParaRPr lang="cs-CZ" b="1" dirty="0"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cs-CZ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cs-CZ" sz="16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Obecné nařízení na ochranu osobních údajů neboli GDPR (General Data </a:t>
            </a:r>
            <a:r>
              <a:rPr lang="cs-CZ" sz="1600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Protection</a:t>
            </a:r>
            <a:r>
              <a:rPr lang="cs-CZ" sz="16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1600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Regulation</a:t>
            </a:r>
            <a:r>
              <a:rPr lang="cs-CZ" sz="16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) je </a:t>
            </a:r>
            <a:r>
              <a:rPr lang="cs-CZ" sz="1600" b="1" dirty="0">
                <a:solidFill>
                  <a:srgbClr val="80000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uceleným souborem pravidel na ochranu dat</a:t>
            </a:r>
            <a:r>
              <a:rPr lang="cs-CZ" sz="16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v EU.</a:t>
            </a:r>
          </a:p>
          <a:p>
            <a:pPr>
              <a:spcAft>
                <a:spcPts val="0"/>
              </a:spcAft>
            </a:pPr>
            <a:endParaRPr lang="cs-CZ" sz="1600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cs-CZ" sz="16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Cílem je hájit co nejvíce práva občanů EU proti </a:t>
            </a:r>
            <a:r>
              <a:rPr lang="cs-CZ" sz="1600" b="1" dirty="0">
                <a:solidFill>
                  <a:srgbClr val="80000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neoprávněnému zacházení s jejich daty a osobními údaji</a:t>
            </a:r>
            <a:r>
              <a:rPr lang="cs-CZ" sz="16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, dát jim větší kontrolu nad tím, co se s jejich daty děje.  </a:t>
            </a:r>
          </a:p>
          <a:p>
            <a:pPr>
              <a:spcAft>
                <a:spcPts val="0"/>
              </a:spcAft>
            </a:pPr>
            <a:endParaRPr lang="cs-CZ" sz="1600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cs-CZ" sz="16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GDPR se dotýká každého, kdo shromažďuje nebo zpracovává osobní údaje Evropanů, tedy i </a:t>
            </a:r>
            <a:r>
              <a:rPr lang="cs-CZ" sz="1600" b="1" dirty="0">
                <a:solidFill>
                  <a:srgbClr val="80000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škol</a:t>
            </a:r>
            <a:r>
              <a:rPr lang="cs-CZ" sz="16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>
              <a:spcAft>
                <a:spcPts val="0"/>
              </a:spcAft>
            </a:pPr>
            <a:endParaRPr lang="cs-CZ" sz="1600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cs-CZ" sz="16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GDPR začalo v celé EU platit jednotně </a:t>
            </a:r>
            <a:r>
              <a:rPr lang="cs-CZ" sz="1600" b="1" dirty="0">
                <a:solidFill>
                  <a:srgbClr val="80000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od 25. května 2018</a:t>
            </a:r>
            <a:r>
              <a:rPr lang="cs-CZ" sz="16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. V Česku tak nahradilo současnou právní úpravu ochrany osobních údajů v podobě směrnice 95/46/ES a související zákon č. 101/2000 Sb., o ochraně osobních údajů. </a:t>
            </a:r>
          </a:p>
          <a:p>
            <a:pPr>
              <a:spcAft>
                <a:spcPts val="0"/>
              </a:spcAft>
            </a:pPr>
            <a:endParaRPr lang="cs-CZ" sz="160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cs-CZ" sz="1600" dirty="0">
                <a:ea typeface="Calibri" panose="020F0502020204030204" pitchFamily="34" charset="0"/>
                <a:cs typeface="Calibri" panose="020F0502020204030204" pitchFamily="34" charset="0"/>
              </a:rPr>
              <a:t>GDPR je závazný právní předpis, který platí ve </a:t>
            </a:r>
            <a:r>
              <a:rPr lang="cs-CZ" sz="1600" b="1" dirty="0">
                <a:solidFill>
                  <a:srgbClr val="8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všech členských státech EU</a:t>
            </a:r>
            <a:r>
              <a:rPr lang="cs-CZ" sz="1600" dirty="0">
                <a:ea typeface="Calibri" panose="020F0502020204030204" pitchFamily="34" charset="0"/>
                <a:cs typeface="Calibri" panose="020F0502020204030204" pitchFamily="34" charset="0"/>
              </a:rPr>
              <a:t>, aniž by jej bylo potřeba „přepisovat“ do národní podoby = zákony ČR. </a:t>
            </a:r>
          </a:p>
          <a:p>
            <a:pPr>
              <a:spcAft>
                <a:spcPts val="0"/>
              </a:spcAft>
            </a:pPr>
            <a:endParaRPr lang="cs-CZ" sz="160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cs-CZ" sz="1600" dirty="0">
                <a:ea typeface="Calibri" panose="020F0502020204030204" pitchFamily="34" charset="0"/>
                <a:cs typeface="Calibri" panose="020F0502020204030204" pitchFamily="34" charset="0"/>
              </a:rPr>
              <a:t>Zároveň ale GDPR v některých výslovně vymezených oblastech dovoluje </a:t>
            </a:r>
            <a:r>
              <a:rPr lang="cs-CZ" sz="1600" b="1" dirty="0">
                <a:solidFill>
                  <a:srgbClr val="8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upravit nařízení GDPR </a:t>
            </a:r>
            <a:r>
              <a:rPr lang="cs-CZ" sz="1600" dirty="0">
                <a:ea typeface="Calibri" panose="020F0502020204030204" pitchFamily="34" charset="0"/>
                <a:cs typeface="Calibri" panose="020F0502020204030204" pitchFamily="34" charset="0"/>
              </a:rPr>
              <a:t>(věk pro informovaný souhlas, sankce za porušení GDPR). GDPR je proto doplněno „adaptačním zákonem“ </a:t>
            </a:r>
            <a:r>
              <a:rPr lang="cs-CZ" sz="1600" b="1" dirty="0">
                <a:solidFill>
                  <a:srgbClr val="8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110/2019 Sb., o z</a:t>
            </a:r>
            <a:r>
              <a:rPr lang="cs-CZ" sz="1600" b="1" dirty="0">
                <a:solidFill>
                  <a:srgbClr val="800000"/>
                </a:solidFill>
              </a:rPr>
              <a:t>pracování osobních údajů</a:t>
            </a:r>
            <a:r>
              <a:rPr lang="cs-CZ" sz="1600" b="1" dirty="0"/>
              <a:t>.</a:t>
            </a:r>
          </a:p>
          <a:p>
            <a:pPr>
              <a:spcAft>
                <a:spcPts val="0"/>
              </a:spcAft>
            </a:pPr>
            <a:endParaRPr lang="cs-CZ" sz="1600" b="1" i="1" dirty="0"/>
          </a:p>
        </p:txBody>
      </p:sp>
    </p:spTree>
    <p:extLst>
      <p:ext uri="{BB962C8B-B14F-4D97-AF65-F5344CB8AC3E}">
        <p14:creationId xmlns:p14="http://schemas.microsoft.com/office/powerpoint/2010/main" val="25870744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3A04F6C-F7D8-4F31-B2F9-5CC276C024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6010" y="336804"/>
            <a:ext cx="8122158" cy="5412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8413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865B6187-5015-45F3-90A4-A9237B908E5B}"/>
              </a:ext>
            </a:extLst>
          </p:cNvPr>
          <p:cNvSpPr/>
          <p:nvPr/>
        </p:nvSpPr>
        <p:spPr>
          <a:xfrm>
            <a:off x="277368" y="207608"/>
            <a:ext cx="11701272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rgbClr val="800000"/>
                </a:solidFill>
              </a:rPr>
              <a:t>Stanovisko EU ke zpracování osobních údajů v souvislosti s propuknutím nákazy COVID-19. </a:t>
            </a:r>
          </a:p>
          <a:p>
            <a:r>
              <a:rPr lang="cs-CZ" sz="1600" b="1" dirty="0">
                <a:solidFill>
                  <a:srgbClr val="800000"/>
                </a:solidFill>
              </a:rPr>
              <a:t>Přijato dne 19. března 2020 </a:t>
            </a:r>
            <a:endParaRPr lang="cs-CZ" sz="1600" dirty="0">
              <a:solidFill>
                <a:srgbClr val="800000"/>
              </a:solidFill>
            </a:endParaRPr>
          </a:p>
          <a:p>
            <a:r>
              <a:rPr lang="cs-CZ" sz="1600" dirty="0"/>
              <a:t> </a:t>
            </a:r>
          </a:p>
          <a:p>
            <a:r>
              <a:rPr lang="cs-CZ" sz="1600" dirty="0"/>
              <a:t>Vlády, veřejné a soukromé organizace napříč Evropou přijímají opatření ke zvládnutí a tlumení COVID19. Doprovodně může docházet ke zpracování různých druhů osobních údajů. </a:t>
            </a:r>
          </a:p>
          <a:p>
            <a:r>
              <a:rPr lang="cs-CZ" sz="1600" dirty="0"/>
              <a:t> </a:t>
            </a:r>
          </a:p>
          <a:p>
            <a:r>
              <a:rPr lang="cs-CZ" sz="1600" dirty="0"/>
              <a:t>Pravidla ochrany osobních údajů (jako je obecné nařízení - GDPR) </a:t>
            </a:r>
            <a:r>
              <a:rPr lang="cs-CZ" sz="1600" b="1" dirty="0">
                <a:solidFill>
                  <a:srgbClr val="800000"/>
                </a:solidFill>
              </a:rPr>
              <a:t>nestojí v cestě </a:t>
            </a:r>
            <a:r>
              <a:rPr lang="cs-CZ" sz="1600" dirty="0"/>
              <a:t>opatřením pro boj s </a:t>
            </a:r>
            <a:r>
              <a:rPr lang="cs-CZ" sz="1600" dirty="0" err="1"/>
              <a:t>koronavirovou</a:t>
            </a:r>
            <a:r>
              <a:rPr lang="cs-CZ" sz="1600" dirty="0"/>
              <a:t> pandemií. </a:t>
            </a:r>
            <a:r>
              <a:rPr lang="cs-CZ" sz="1600" b="1" dirty="0">
                <a:solidFill>
                  <a:srgbClr val="800000"/>
                </a:solidFill>
              </a:rPr>
              <a:t>Stav nouze </a:t>
            </a:r>
            <a:r>
              <a:rPr lang="cs-CZ" sz="1600" dirty="0"/>
              <a:t>je okolnost, která může </a:t>
            </a:r>
            <a:r>
              <a:rPr lang="cs-CZ" sz="1600" b="1" dirty="0">
                <a:solidFill>
                  <a:srgbClr val="800000"/>
                </a:solidFill>
              </a:rPr>
              <a:t>legitimizovat omezení </a:t>
            </a:r>
            <a:r>
              <a:rPr lang="cs-CZ" sz="1600" dirty="0"/>
              <a:t>svobod ovšem jen za předpokladu, že tyto restrikce budou </a:t>
            </a:r>
            <a:r>
              <a:rPr lang="cs-CZ" sz="1600" b="1" dirty="0">
                <a:solidFill>
                  <a:srgbClr val="800000"/>
                </a:solidFill>
              </a:rPr>
              <a:t>úměrné a omezené </a:t>
            </a:r>
            <a:r>
              <a:rPr lang="cs-CZ" sz="1600" dirty="0"/>
              <a:t>jen na dobu nouze. </a:t>
            </a:r>
          </a:p>
          <a:p>
            <a:pPr>
              <a:spcAft>
                <a:spcPts val="0"/>
              </a:spcAft>
            </a:pPr>
            <a:endParaRPr lang="cs-CZ" sz="1600" b="1" spc="-75" dirty="0">
              <a:solidFill>
                <a:srgbClr val="D2007B"/>
              </a:solidFill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cs-CZ" sz="1600" spc="-75" dirty="0">
                <a:ea typeface="Times New Roman" panose="02020603050405020304" pitchFamily="18" charset="0"/>
              </a:rPr>
              <a:t>Jedná se například o opatření ministerstva zdravotnictví v souvislosti s projektem </a:t>
            </a:r>
            <a:r>
              <a:rPr lang="cs-CZ" sz="1600" b="1" spc="-75" dirty="0">
                <a:solidFill>
                  <a:srgbClr val="800000"/>
                </a:solidFill>
                <a:ea typeface="Times New Roman" panose="02020603050405020304" pitchFamily="18" charset="0"/>
              </a:rPr>
              <a:t>chytrá karanténa</a:t>
            </a:r>
            <a:r>
              <a:rPr lang="cs-CZ" sz="1600" spc="-75" dirty="0">
                <a:ea typeface="Times New Roman" panose="02020603050405020304" pitchFamily="18" charset="0"/>
              </a:rPr>
              <a:t>, </a:t>
            </a:r>
            <a:r>
              <a:rPr lang="cs-CZ" sz="1600" dirty="0">
                <a:ea typeface="Calibri" panose="020F0502020204030204" pitchFamily="34" charset="0"/>
                <a:cs typeface="Calibri" panose="020F0502020204030204" pitchFamily="34" charset="0"/>
              </a:rPr>
              <a:t>které nařizuje provozovatelům mobilních komunikačních sítí (operátorům) a bankám zpracovávat „provozně-lokalizační“ údaje a údaje „o době a místě použití elektronického platebního prostředku“, tedy o pohybu a chování osob nakažených nemocí COVID-19.</a:t>
            </a:r>
          </a:p>
          <a:p>
            <a:pPr>
              <a:spcAft>
                <a:spcPts val="0"/>
              </a:spcAft>
            </a:pPr>
            <a:endParaRPr lang="cs-CZ" sz="160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1600" dirty="0"/>
              <a:t>I pro práci s osobními údaji v době mimořádných opatření by mělo platit:</a:t>
            </a:r>
          </a:p>
          <a:p>
            <a:r>
              <a:rPr lang="cs-CZ" sz="1600" dirty="0"/>
              <a:t>- jsou zpracovány pro </a:t>
            </a:r>
            <a:r>
              <a:rPr lang="cs-CZ" sz="1600" b="1" dirty="0">
                <a:solidFill>
                  <a:srgbClr val="800000"/>
                </a:solidFill>
              </a:rPr>
              <a:t>konkrétní</a:t>
            </a:r>
            <a:r>
              <a:rPr lang="cs-CZ" sz="1600" dirty="0"/>
              <a:t> a výslovně stanovené </a:t>
            </a:r>
            <a:r>
              <a:rPr lang="cs-CZ" sz="1600" b="1" dirty="0">
                <a:solidFill>
                  <a:srgbClr val="800000"/>
                </a:solidFill>
              </a:rPr>
              <a:t>účely</a:t>
            </a:r>
            <a:r>
              <a:rPr lang="cs-CZ" sz="1600" dirty="0"/>
              <a:t>,</a:t>
            </a:r>
          </a:p>
          <a:p>
            <a:r>
              <a:rPr lang="cs-CZ" sz="1600" dirty="0"/>
              <a:t>- subjekt údajů by měl obdržet transparentní </a:t>
            </a:r>
            <a:r>
              <a:rPr lang="cs-CZ" sz="1600" b="1" dirty="0">
                <a:solidFill>
                  <a:srgbClr val="800000"/>
                </a:solidFill>
              </a:rPr>
              <a:t>informaci o prováděných činnostech </a:t>
            </a:r>
            <a:r>
              <a:rPr lang="cs-CZ" sz="1600" dirty="0"/>
              <a:t>zpracování,</a:t>
            </a:r>
          </a:p>
          <a:p>
            <a:r>
              <a:rPr lang="cs-CZ" sz="1600" dirty="0"/>
              <a:t>- zajistit, aby osobní údaje nebyly zpřístupněny </a:t>
            </a:r>
            <a:r>
              <a:rPr lang="cs-CZ" sz="1600" b="1" dirty="0">
                <a:solidFill>
                  <a:srgbClr val="800000"/>
                </a:solidFill>
              </a:rPr>
              <a:t>nepovolaným</a:t>
            </a:r>
            <a:r>
              <a:rPr lang="cs-CZ" sz="1600" dirty="0"/>
              <a:t> stranám,</a:t>
            </a:r>
          </a:p>
          <a:p>
            <a:r>
              <a:rPr lang="cs-CZ" sz="1600" dirty="0"/>
              <a:t>- opatření přijímaná ke zvládnutí současné nouze včetně k nim vedoucího rozhodovacího procesu by měla být náležitě </a:t>
            </a:r>
            <a:r>
              <a:rPr lang="cs-CZ" sz="1600" b="1" dirty="0">
                <a:solidFill>
                  <a:srgbClr val="800000"/>
                </a:solidFill>
              </a:rPr>
              <a:t>dokumentována</a:t>
            </a:r>
            <a:r>
              <a:rPr lang="cs-CZ" sz="1600" dirty="0"/>
              <a:t>. </a:t>
            </a:r>
          </a:p>
          <a:p>
            <a:pPr>
              <a:spcAft>
                <a:spcPts val="0"/>
              </a:spcAft>
            </a:pPr>
            <a:endParaRPr lang="cs-CZ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99810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262E460-DF45-4A0C-9455-FA645CD54B7A}"/>
              </a:ext>
            </a:extLst>
          </p:cNvPr>
          <p:cNvSpPr/>
          <p:nvPr/>
        </p:nvSpPr>
        <p:spPr>
          <a:xfrm>
            <a:off x="140208" y="0"/>
            <a:ext cx="11737848" cy="67710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cs-CZ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2. Přístupy k ochraně osobních údajů</a:t>
            </a:r>
            <a:endParaRPr lang="cs-CZ" b="1" dirty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cs-CZ" sz="16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Lze hovořit o nových přístupech, na kterých je Obecné nařízení založeno.  Novými přístupy jsou: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</a:t>
            </a: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princip odpovědnosti správce (školy),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</a:t>
            </a: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přístup založený na riziku a</a:t>
            </a:r>
          </a:p>
          <a:p>
            <a:pPr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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z</a:t>
            </a:r>
            <a:r>
              <a:rPr lang="cs-CZ" sz="1600" dirty="0">
                <a:ea typeface="Calibri" panose="020F0502020204030204" pitchFamily="34" charset="0"/>
                <a:cs typeface="Calibri Light" panose="020F0302020204030204" pitchFamily="34" charset="0"/>
              </a:rPr>
              <a:t>áznamy o činnostech zpracování.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cs-CZ" sz="1600" b="1" dirty="0">
              <a:solidFill>
                <a:srgbClr val="8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cs-CZ" sz="1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2.1 Princip odpovědnosti</a:t>
            </a:r>
          </a:p>
          <a:p>
            <a:pPr>
              <a:spcAft>
                <a:spcPts val="0"/>
              </a:spcAft>
            </a:pPr>
            <a:endParaRPr lang="cs-CZ" sz="1600" b="1" dirty="0">
              <a:solidFill>
                <a:srgbClr val="8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Princip odpovědnosti</a:t>
            </a:r>
            <a:r>
              <a:rPr lang="cs-CZ" sz="1600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znamená odpovědnost školy za dodržení zásad zpracování, které jsou uvedeny v článku 5 odst. 1 Obecného nařízení a zároveň musí správce být schopen tento soulad doložit.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cs-CZ" sz="1600" dirty="0"/>
              <a:t>S osobními údaji je třeba zacházet:</a:t>
            </a:r>
          </a:p>
          <a:p>
            <a:r>
              <a:rPr lang="cs-CZ" sz="1600" dirty="0"/>
              <a:t>- na základě </a:t>
            </a:r>
            <a:r>
              <a:rPr lang="cs-CZ" sz="1600" b="1" dirty="0">
                <a:solidFill>
                  <a:srgbClr val="800000"/>
                </a:solidFill>
              </a:rPr>
              <a:t>právního</a:t>
            </a:r>
            <a:r>
              <a:rPr lang="cs-CZ" sz="1600" dirty="0"/>
              <a:t> důvodu, </a:t>
            </a:r>
          </a:p>
          <a:p>
            <a:r>
              <a:rPr lang="cs-CZ" sz="1600" dirty="0"/>
              <a:t>- </a:t>
            </a:r>
            <a:r>
              <a:rPr lang="cs-CZ" sz="1600" b="1" dirty="0">
                <a:solidFill>
                  <a:srgbClr val="800000"/>
                </a:solidFill>
              </a:rPr>
              <a:t>transparentně</a:t>
            </a:r>
            <a:r>
              <a:rPr lang="cs-CZ" sz="1600" dirty="0"/>
              <a:t>, </a:t>
            </a:r>
          </a:p>
          <a:p>
            <a:r>
              <a:rPr lang="cs-CZ" sz="1600" dirty="0"/>
              <a:t>- se zřetelem ke stanovenému </a:t>
            </a:r>
            <a:r>
              <a:rPr lang="cs-CZ" sz="1600" b="1" dirty="0">
                <a:solidFill>
                  <a:srgbClr val="800000"/>
                </a:solidFill>
              </a:rPr>
              <a:t>účelu</a:t>
            </a:r>
            <a:r>
              <a:rPr lang="cs-CZ" sz="1600" dirty="0"/>
              <a:t> zpracování, a </a:t>
            </a:r>
          </a:p>
          <a:p>
            <a:r>
              <a:rPr lang="cs-CZ" sz="1600" dirty="0"/>
              <a:t>- pouze v </a:t>
            </a:r>
            <a:r>
              <a:rPr lang="cs-CZ" sz="1600" b="1" dirty="0">
                <a:solidFill>
                  <a:srgbClr val="800000"/>
                </a:solidFill>
              </a:rPr>
              <a:t>nezbytném</a:t>
            </a:r>
            <a:r>
              <a:rPr lang="cs-CZ" sz="1600" dirty="0"/>
              <a:t> rozsahu.  </a:t>
            </a:r>
          </a:p>
          <a:p>
            <a:endParaRPr lang="cs-CZ" sz="1600" dirty="0"/>
          </a:p>
          <a:p>
            <a:pPr lvl="0"/>
            <a:r>
              <a:rPr lang="cs-CZ" sz="1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2.2 Princip založený na riziku</a:t>
            </a:r>
          </a:p>
          <a:p>
            <a:pPr lvl="0"/>
            <a:endParaRPr lang="cs-CZ" sz="1600" b="1" dirty="0">
              <a:solidFill>
                <a:srgbClr val="8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Přístup založený na riziku</a:t>
            </a:r>
            <a:r>
              <a:rPr lang="cs-CZ" sz="1600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16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uváděný pod anglickou zkratkou „RBA“. </a:t>
            </a:r>
          </a:p>
          <a:p>
            <a:pPr lvl="0"/>
            <a:r>
              <a:rPr lang="cs-CZ" sz="16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To, co bylo dosud zajišťováno aktivní činností dozorového úřadu,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přešlo nyní z velké části na správce</a:t>
            </a:r>
            <a:r>
              <a:rPr lang="cs-CZ" sz="16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Ti jsou hlavními nositeli úkonů zajišťujících provádění přístupu založeného na riziku, a to i v těch povinnostech podle GDPR, kde se definice „rizika pro práva a svobody lidí“ výslovně neobjevuje. </a:t>
            </a:r>
          </a:p>
          <a:p>
            <a:pPr lvl="0"/>
            <a:r>
              <a:rPr lang="cs-CZ" sz="16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Rizikovost totiž hraje roli už v naplňování samotných zásad zpracování osobních údajů podle čl. 5. </a:t>
            </a:r>
          </a:p>
          <a:p>
            <a:pPr lvl="0"/>
            <a:r>
              <a:rPr lang="cs-CZ" sz="16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Snadno to lze ilustrovat na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zásadě přesnosti</a:t>
            </a:r>
            <a:r>
              <a:rPr lang="cs-CZ" sz="16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 čím vyšší je (jakékoli) riziko plynoucí z nepřesnosti některého ze zpracovávaných osobních údajů,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tím větší jsou nároky na mechanismy aktualizace osobních údajů</a:t>
            </a:r>
            <a:r>
              <a:rPr lang="cs-CZ" sz="16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Rozdíl: </a:t>
            </a:r>
            <a:r>
              <a:rPr lang="cs-CZ" sz="1600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seznam žáků na školním výletě x školní matrika. </a:t>
            </a:r>
          </a:p>
        </p:txBody>
      </p:sp>
    </p:spTree>
    <p:extLst>
      <p:ext uri="{BB962C8B-B14F-4D97-AF65-F5344CB8AC3E}">
        <p14:creationId xmlns:p14="http://schemas.microsoft.com/office/powerpoint/2010/main" val="12826786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076BD20-F2A3-4470-AF6B-49506669969B}"/>
              </a:ext>
            </a:extLst>
          </p:cNvPr>
          <p:cNvSpPr/>
          <p:nvPr/>
        </p:nvSpPr>
        <p:spPr>
          <a:xfrm>
            <a:off x="277368" y="178758"/>
            <a:ext cx="11490960" cy="3465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cs-CZ" sz="1600" b="1" dirty="0">
                <a:solidFill>
                  <a:srgbClr val="002060"/>
                </a:solidFill>
                <a:ea typeface="Calibri" panose="020F0502020204030204" pitchFamily="34" charset="0"/>
                <a:cs typeface="Calibri Light" panose="020F0302020204030204" pitchFamily="34" charset="0"/>
              </a:rPr>
              <a:t>2.3 Záznamy o činnostech zpracování (č. 30 nařízení)</a:t>
            </a:r>
          </a:p>
          <a:p>
            <a:pPr marL="90170" indent="-90170">
              <a:spcAft>
                <a:spcPts val="0"/>
              </a:spcAft>
            </a:pPr>
            <a:endParaRPr lang="cs-CZ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90170"/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Škola jako správce vede v dokumentaci školy </a:t>
            </a:r>
            <a:r>
              <a:rPr lang="cs-CZ" sz="1600" b="1" dirty="0">
                <a:solidFill>
                  <a:srgbClr val="8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písemné záznamy </a:t>
            </a: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(za písemné se považují i elektronické záznamy) o činnostech zpracování. </a:t>
            </a:r>
          </a:p>
          <a:p>
            <a:pPr indent="-90170">
              <a:lnSpc>
                <a:spcPct val="107000"/>
              </a:lnSpc>
            </a:pPr>
            <a:r>
              <a:rPr lang="cs-CZ" sz="1600" dirty="0">
                <a:ea typeface="Calibri" panose="020F0502020204030204" pitchFamily="34" charset="0"/>
                <a:cs typeface="Calibri Light" panose="020F0302020204030204" pitchFamily="34" charset="0"/>
              </a:rPr>
              <a:t>Záznamy o činnostech zpracování </a:t>
            </a:r>
            <a:r>
              <a:rPr lang="cs-CZ" sz="1600" dirty="0">
                <a:ea typeface="Times New Roman" panose="02020603050405020304" pitchFamily="18" charset="0"/>
                <a:cs typeface="Calibri" panose="020F0502020204030204" pitchFamily="34" charset="0"/>
              </a:rPr>
              <a:t>představují do jisté míry náhradu za oznamovací povinnost, která byla Obecným nařízením zrušena. </a:t>
            </a:r>
          </a:p>
          <a:p>
            <a:pPr indent="-90170">
              <a:lnSpc>
                <a:spcPct val="107000"/>
              </a:lnSpc>
            </a:pPr>
            <a:endParaRPr lang="cs-CZ" sz="1600" dirty="0"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indent="-90170">
              <a:lnSpc>
                <a:spcPct val="107000"/>
              </a:lnSpc>
            </a:pPr>
            <a:r>
              <a:rPr lang="cs-CZ" sz="1600" dirty="0">
                <a:ea typeface="Times New Roman" panose="02020603050405020304" pitchFamily="18" charset="0"/>
                <a:cs typeface="Calibri" panose="020F0502020204030204" pitchFamily="34" charset="0"/>
              </a:rPr>
              <a:t>Záznam o činnosti zpracování obsahuje:</a:t>
            </a:r>
          </a:p>
          <a:p>
            <a:pPr indent="-90170">
              <a:lnSpc>
                <a:spcPct val="107000"/>
              </a:lnSpc>
            </a:pPr>
            <a:r>
              <a:rPr lang="cs-CZ" sz="1600" dirty="0">
                <a:ea typeface="Times New Roman" panose="02020603050405020304" pitchFamily="18" charset="0"/>
                <a:cs typeface="Calibri" panose="020F0502020204030204" pitchFamily="34" charset="0"/>
              </a:rPr>
              <a:t>- jméno a kontaktní údaj správce,</a:t>
            </a:r>
          </a:p>
          <a:p>
            <a:pPr indent="-90170">
              <a:lnSpc>
                <a:spcPct val="107000"/>
              </a:lnSpc>
            </a:pPr>
            <a:r>
              <a:rPr lang="cs-CZ" sz="1600" dirty="0">
                <a:ea typeface="Times New Roman" panose="02020603050405020304" pitchFamily="18" charset="0"/>
                <a:cs typeface="Calibri" panose="020F0502020204030204" pitchFamily="34" charset="0"/>
              </a:rPr>
              <a:t>- jméno a kontaktní údaj pověřence pro ochranu osobních údajů,</a:t>
            </a:r>
          </a:p>
          <a:p>
            <a:pPr indent="-90170">
              <a:lnSpc>
                <a:spcPct val="107000"/>
              </a:lnSpc>
            </a:pPr>
            <a:r>
              <a:rPr lang="cs-CZ" sz="1600" dirty="0">
                <a:ea typeface="Times New Roman" panose="02020603050405020304" pitchFamily="18" charset="0"/>
                <a:cs typeface="Calibri" panose="020F0502020204030204" pitchFamily="34" charset="0"/>
              </a:rPr>
              <a:t>- účel zpracování,</a:t>
            </a:r>
          </a:p>
          <a:p>
            <a:pPr indent="-90170">
              <a:lnSpc>
                <a:spcPct val="107000"/>
              </a:lnSpc>
            </a:pPr>
            <a:r>
              <a:rPr lang="cs-CZ" sz="1600" dirty="0">
                <a:ea typeface="Times New Roman" panose="02020603050405020304" pitchFamily="18" charset="0"/>
                <a:cs typeface="Calibri" panose="020F0502020204030204" pitchFamily="34" charset="0"/>
              </a:rPr>
              <a:t>- popis kategorií subjektů údajů, </a:t>
            </a:r>
          </a:p>
          <a:p>
            <a:pPr indent="-90170">
              <a:lnSpc>
                <a:spcPct val="107000"/>
              </a:lnSpc>
            </a:pPr>
            <a:r>
              <a:rPr lang="cs-CZ" sz="1600" dirty="0">
                <a:ea typeface="Times New Roman" panose="02020603050405020304" pitchFamily="18" charset="0"/>
                <a:cs typeface="Calibri" panose="020F0502020204030204" pitchFamily="34" charset="0"/>
              </a:rPr>
              <a:t>- plánované lhůty pro výmaz,</a:t>
            </a:r>
          </a:p>
          <a:p>
            <a:pPr indent="-90170">
              <a:lnSpc>
                <a:spcPct val="107000"/>
              </a:lnSpc>
            </a:pPr>
            <a:r>
              <a:rPr lang="cs-CZ" sz="1600" dirty="0">
                <a:ea typeface="Times New Roman" panose="02020603050405020304" pitchFamily="18" charset="0"/>
                <a:cs typeface="Calibri" panose="020F0502020204030204" pitchFamily="34" charset="0"/>
              </a:rPr>
              <a:t>- popis technických a organizačních bezpečnostních opatření.</a:t>
            </a:r>
          </a:p>
          <a:p>
            <a:pPr indent="-90170">
              <a:lnSpc>
                <a:spcPct val="107000"/>
              </a:lnSpc>
            </a:pPr>
            <a:endParaRPr lang="cs-CZ" sz="1600" dirty="0"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graphicFrame>
        <p:nvGraphicFramePr>
          <p:cNvPr id="3" name="Tabulka 2">
            <a:extLst>
              <a:ext uri="{FF2B5EF4-FFF2-40B4-BE49-F238E27FC236}">
                <a16:creationId xmlns:a16="http://schemas.microsoft.com/office/drawing/2014/main" id="{73F0E8DC-BC8D-483A-B47D-CD5057DB0C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1412078"/>
              </p:ext>
            </p:extLst>
          </p:nvPr>
        </p:nvGraphicFramePr>
        <p:xfrm>
          <a:off x="173629" y="3644450"/>
          <a:ext cx="11844741" cy="3001964"/>
        </p:xfrm>
        <a:graphic>
          <a:graphicData uri="http://schemas.openxmlformats.org/drawingml/2006/table">
            <a:tbl>
              <a:tblPr bandRow="1"/>
              <a:tblGrid>
                <a:gridCol w="1886962">
                  <a:extLst>
                    <a:ext uri="{9D8B030D-6E8A-4147-A177-3AD203B41FA5}">
                      <a16:colId xmlns:a16="http://schemas.microsoft.com/office/drawing/2014/main" val="3323835096"/>
                    </a:ext>
                  </a:extLst>
                </a:gridCol>
                <a:gridCol w="1884006">
                  <a:extLst>
                    <a:ext uri="{9D8B030D-6E8A-4147-A177-3AD203B41FA5}">
                      <a16:colId xmlns:a16="http://schemas.microsoft.com/office/drawing/2014/main" val="772218005"/>
                    </a:ext>
                  </a:extLst>
                </a:gridCol>
                <a:gridCol w="1573333">
                  <a:extLst>
                    <a:ext uri="{9D8B030D-6E8A-4147-A177-3AD203B41FA5}">
                      <a16:colId xmlns:a16="http://schemas.microsoft.com/office/drawing/2014/main" val="1221545581"/>
                    </a:ext>
                  </a:extLst>
                </a:gridCol>
                <a:gridCol w="1572591">
                  <a:extLst>
                    <a:ext uri="{9D8B030D-6E8A-4147-A177-3AD203B41FA5}">
                      <a16:colId xmlns:a16="http://schemas.microsoft.com/office/drawing/2014/main" val="4131686086"/>
                    </a:ext>
                  </a:extLst>
                </a:gridCol>
                <a:gridCol w="2097038">
                  <a:extLst>
                    <a:ext uri="{9D8B030D-6E8A-4147-A177-3AD203B41FA5}">
                      <a16:colId xmlns:a16="http://schemas.microsoft.com/office/drawing/2014/main" val="133424865"/>
                    </a:ext>
                  </a:extLst>
                </a:gridCol>
                <a:gridCol w="1886962">
                  <a:extLst>
                    <a:ext uri="{9D8B030D-6E8A-4147-A177-3AD203B41FA5}">
                      <a16:colId xmlns:a16="http://schemas.microsoft.com/office/drawing/2014/main" val="2448609978"/>
                    </a:ext>
                  </a:extLst>
                </a:gridCol>
                <a:gridCol w="943849">
                  <a:extLst>
                    <a:ext uri="{9D8B030D-6E8A-4147-A177-3AD203B41FA5}">
                      <a16:colId xmlns:a16="http://schemas.microsoft.com/office/drawing/2014/main" val="2341647073"/>
                    </a:ext>
                  </a:extLst>
                </a:gridCol>
              </a:tblGrid>
              <a:tr h="57930"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Doklad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Účel zpracování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Údaje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Příjemce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Zákon/souhlas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Technické a organizační opatření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Lhůta pro výmaz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0966886"/>
                  </a:ext>
                </a:extLst>
              </a:tr>
              <a:tr h="57930"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Povinná dokumentace školy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2831462"/>
                  </a:ext>
                </a:extLst>
              </a:tr>
              <a:tr h="86896"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Evidenci dětí, žáků nebo studentů (školní matrika)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Povinná dokumentace školy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Osobní a citlivé údaje dětí, žáků a studentů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Ředitele školy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Určení pedagogičtí pracovníci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§ 28 odst. 1 písm. b) školského zákona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Směrnice ředitele školy o vedení školní matriky</a:t>
                      </a:r>
                    </a:p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Zachovávání mlčenlivosti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45</a:t>
                      </a: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0045810"/>
                  </a:ext>
                </a:extLst>
              </a:tr>
              <a:tr h="144826"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Doklady o přijímání dětí, žáků, studentů a uchazečů ke vzdělávání, o průběhu vzdělávání a jeho ukončování,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Povinná dokumentace školy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Osobní a citlivé údaje dětí, žáků a studentů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Ředitele školy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Určení pedagogičtí pracovníci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§ 28 odst. 1 písm. c) školského zákona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Spisový a skartačního řád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 5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97061839"/>
                  </a:ext>
                </a:extLst>
              </a:tr>
              <a:tr h="144826"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Maturitní zkouška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Údaje k maturitní zkoušce předávané školou Centru pro zjišťování výsledků vzdělávání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Osobní údaje žáků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Centrum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§ 60a a § 81 zákona č. 561/2004 Sb., školský zákon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Vyhláška č. 353/2016 Sb.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Spisový a skartačního řád 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Zachovávání mlčenlivosti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 10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5646454"/>
                  </a:ext>
                </a:extLst>
              </a:tr>
              <a:tr h="144826"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Třídní kniha, která obsahuje průkazné údaje o poskytovaném vzdělávání a jeho průběhu,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Povinná dokumentace školy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Osobní a citlivé údaje dětí, žáků a studentů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Ředitele školy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Určení pedagogičtí pracovníci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§ 28 odst. 1 písm. f) školského zákona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Spisový a skartačního řád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390" indent="-361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 10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073" marR="11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72732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44635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délník 15">
            <a:extLst>
              <a:ext uri="{FF2B5EF4-FFF2-40B4-BE49-F238E27FC236}">
                <a16:creationId xmlns:a16="http://schemas.microsoft.com/office/drawing/2014/main" id="{82EC694A-460F-42EB-B3A8-CB71DC67097B}"/>
              </a:ext>
            </a:extLst>
          </p:cNvPr>
          <p:cNvSpPr/>
          <p:nvPr/>
        </p:nvSpPr>
        <p:spPr>
          <a:xfrm>
            <a:off x="347472" y="148615"/>
            <a:ext cx="11554968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cs-CZ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3. Zpracování osobních údajů (čl. 6, 7, 8 nařízení)</a:t>
            </a:r>
          </a:p>
          <a:p>
            <a:pPr marL="90170" indent="-90170">
              <a:spcAft>
                <a:spcPts val="0"/>
              </a:spcAft>
            </a:pP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0170" indent="-90170">
              <a:spcAft>
                <a:spcPts val="0"/>
              </a:spcAft>
            </a:pPr>
            <a:r>
              <a:rPr lang="cs-CZ" sz="1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3.1 Zpracování osobních údajů</a:t>
            </a:r>
          </a:p>
          <a:p>
            <a:pPr marL="90170" indent="-90170">
              <a:spcAft>
                <a:spcPts val="0"/>
              </a:spcAft>
            </a:pP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0170" indent="-90170"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Osobní údaje se mohou ve škole zpracovávat pouze:</a:t>
            </a:r>
          </a:p>
          <a:p>
            <a:pPr marL="90170" indent="-90170"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základě právního předpisu,</a:t>
            </a:r>
          </a:p>
          <a:p>
            <a:pPr marL="90170" indent="-90170"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základě souhlasu subjektu údajů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(žák, zákonný zástupce žáka, zaměstnanec školy),</a:t>
            </a:r>
          </a:p>
          <a:p>
            <a:pPr marL="90170" indent="-90170"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základě veřejného zájmu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nebo při výkonu veřejné moci.</a:t>
            </a:r>
          </a:p>
        </p:txBody>
      </p:sp>
      <p:graphicFrame>
        <p:nvGraphicFramePr>
          <p:cNvPr id="3" name="Tabulka 2">
            <a:extLst>
              <a:ext uri="{FF2B5EF4-FFF2-40B4-BE49-F238E27FC236}">
                <a16:creationId xmlns:a16="http://schemas.microsoft.com/office/drawing/2014/main" id="{870D6D83-EAE0-434A-8660-73FB94B8DD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2101163"/>
              </p:ext>
            </p:extLst>
          </p:nvPr>
        </p:nvGraphicFramePr>
        <p:xfrm>
          <a:off x="240792" y="2241496"/>
          <a:ext cx="11768328" cy="3762469"/>
        </p:xfrm>
        <a:graphic>
          <a:graphicData uri="http://schemas.openxmlformats.org/drawingml/2006/table">
            <a:tbl>
              <a:tblPr firstRow="1" firstCol="1" bandRow="1"/>
              <a:tblGrid>
                <a:gridCol w="3983179">
                  <a:extLst>
                    <a:ext uri="{9D8B030D-6E8A-4147-A177-3AD203B41FA5}">
                      <a16:colId xmlns:a16="http://schemas.microsoft.com/office/drawing/2014/main" val="1297193823"/>
                    </a:ext>
                  </a:extLst>
                </a:gridCol>
                <a:gridCol w="319644">
                  <a:extLst>
                    <a:ext uri="{9D8B030D-6E8A-4147-A177-3AD203B41FA5}">
                      <a16:colId xmlns:a16="http://schemas.microsoft.com/office/drawing/2014/main" val="237904908"/>
                    </a:ext>
                  </a:extLst>
                </a:gridCol>
                <a:gridCol w="3055049">
                  <a:extLst>
                    <a:ext uri="{9D8B030D-6E8A-4147-A177-3AD203B41FA5}">
                      <a16:colId xmlns:a16="http://schemas.microsoft.com/office/drawing/2014/main" val="3888122546"/>
                    </a:ext>
                  </a:extLst>
                </a:gridCol>
                <a:gridCol w="237744">
                  <a:extLst>
                    <a:ext uri="{9D8B030D-6E8A-4147-A177-3AD203B41FA5}">
                      <a16:colId xmlns:a16="http://schemas.microsoft.com/office/drawing/2014/main" val="259223469"/>
                    </a:ext>
                  </a:extLst>
                </a:gridCol>
                <a:gridCol w="4172712">
                  <a:extLst>
                    <a:ext uri="{9D8B030D-6E8A-4147-A177-3AD203B41FA5}">
                      <a16:colId xmlns:a16="http://schemas.microsoft.com/office/drawing/2014/main" val="2027876759"/>
                    </a:ext>
                  </a:extLst>
                </a:gridCol>
              </a:tblGrid>
              <a:tr h="1935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 i="0" dirty="0">
                        <a:solidFill>
                          <a:srgbClr val="8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3942" marR="53942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 b="1" i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cs-CZ" sz="1400" i="1">
                        <a:solidFill>
                          <a:srgbClr val="8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42" marR="53942" marT="0" marB="0">
                    <a:lnL>
                      <a:noFill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 b="1" i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Osobní údaje</a:t>
                      </a:r>
                      <a:endParaRPr lang="cs-CZ" sz="1400" i="1">
                        <a:solidFill>
                          <a:srgbClr val="8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42" marR="53942" marT="0" marB="0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i="0">
                          <a:solidFill>
                            <a:srgbClr val="8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cs-CZ" sz="1400" i="1">
                        <a:solidFill>
                          <a:srgbClr val="8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42" marR="53942" marT="0" marB="0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i="0">
                          <a:solidFill>
                            <a:srgbClr val="8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cs-CZ" sz="1400" i="1">
                        <a:solidFill>
                          <a:srgbClr val="8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42" marR="53942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25257650"/>
                  </a:ext>
                </a:extLst>
              </a:tr>
              <a:tr h="1935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i="0">
                          <a:solidFill>
                            <a:srgbClr val="8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cs-CZ" sz="1400" i="1">
                        <a:solidFill>
                          <a:srgbClr val="8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42" marR="53942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i="0">
                          <a:solidFill>
                            <a:srgbClr val="8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cs-CZ" sz="1400" i="1">
                        <a:solidFill>
                          <a:srgbClr val="8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42" marR="53942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i="0">
                          <a:solidFill>
                            <a:srgbClr val="8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cs-CZ" sz="1400" i="1">
                        <a:solidFill>
                          <a:srgbClr val="8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42" marR="5394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i="0">
                          <a:solidFill>
                            <a:srgbClr val="8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cs-CZ" sz="1400" i="1">
                        <a:solidFill>
                          <a:srgbClr val="8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42" marR="53942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i="0">
                          <a:solidFill>
                            <a:srgbClr val="8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cs-CZ" sz="1400" i="1">
                        <a:solidFill>
                          <a:srgbClr val="8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42" marR="53942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77112354"/>
                  </a:ext>
                </a:extLst>
              </a:tr>
              <a:tr h="71601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Osobní údaje zpracovávané na základě školského zákona</a:t>
                      </a:r>
                      <a:endParaRPr lang="cs-CZ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42" marR="53942" marT="0" marB="0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 b="1" i="0" dirty="0">
                          <a:solidFill>
                            <a:srgbClr val="8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cs-CZ" sz="1400" b="1" i="1" dirty="0">
                        <a:solidFill>
                          <a:srgbClr val="8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42" marR="53942" marT="0" marB="0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 b="1" i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Osobní údaje zpracovávané ve veřejném zájmu nebo při výkonu veřejné moci</a:t>
                      </a:r>
                      <a:endParaRPr lang="cs-CZ" sz="1400" b="1" i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42" marR="53942" marT="0" marB="0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cs-CZ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42" marR="53942" marT="0" marB="0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Osobní údaje zpracovávané na základě informovaného souhlasu</a:t>
                      </a:r>
                      <a:endParaRPr lang="cs-CZ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42" marR="53942" marT="0" marB="0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2452044"/>
                  </a:ext>
                </a:extLst>
              </a:tr>
              <a:tr h="1321290">
                <a:tc>
                  <a:txBody>
                    <a:bodyPr/>
                    <a:lstStyle/>
                    <a:p>
                      <a:pPr marL="90170" indent="-90170">
                        <a:spcAft>
                          <a:spcPts val="0"/>
                        </a:spcAft>
                      </a:pPr>
                      <a:r>
                        <a:rPr lang="cs-CZ" sz="14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sym typeface="Wingdings" panose="05000000000000000000" pitchFamily="2" charset="2"/>
                        </a:rPr>
                        <a:t></a:t>
                      </a:r>
                      <a:r>
                        <a:rPr lang="cs-CZ" sz="14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školní matrika,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90170" indent="-90170">
                        <a:spcAft>
                          <a:spcPts val="0"/>
                        </a:spcAft>
                      </a:pPr>
                      <a:r>
                        <a:rPr lang="cs-CZ" sz="14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sym typeface="Wingdings" panose="05000000000000000000" pitchFamily="2" charset="2"/>
                        </a:rPr>
                        <a:t></a:t>
                      </a:r>
                      <a:r>
                        <a:rPr lang="cs-CZ" sz="14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doklady o přijímání dětí, žáků, studentů a uchazečů ke vzdělávání, 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90170" indent="-90170">
                        <a:spcAft>
                          <a:spcPts val="0"/>
                        </a:spcAft>
                      </a:pPr>
                      <a:r>
                        <a:rPr lang="cs-CZ" sz="14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sym typeface="Wingdings" panose="05000000000000000000" pitchFamily="2" charset="2"/>
                        </a:rPr>
                        <a:t></a:t>
                      </a:r>
                      <a:r>
                        <a:rPr lang="cs-CZ" sz="14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třídní kniha, </a:t>
                      </a:r>
                    </a:p>
                    <a:p>
                      <a:pPr marL="90170" indent="-90170">
                        <a:spcAft>
                          <a:spcPts val="0"/>
                        </a:spcAft>
                      </a:pPr>
                      <a:r>
                        <a:rPr lang="cs-CZ" sz="14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sym typeface="Wingdings" panose="05000000000000000000" pitchFamily="2" charset="2"/>
                        </a:rPr>
                        <a:t></a:t>
                      </a:r>
                      <a:r>
                        <a:rPr lang="cs-CZ" sz="14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hodnocení žáků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90170" indent="-90170">
                        <a:spcAft>
                          <a:spcPts val="0"/>
                        </a:spcAft>
                      </a:pPr>
                      <a:r>
                        <a:rPr lang="cs-CZ" sz="14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42" marR="53942" marT="0" marB="0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170" indent="-90170">
                        <a:spcAft>
                          <a:spcPts val="0"/>
                        </a:spcAft>
                      </a:pPr>
                      <a:r>
                        <a:rPr lang="cs-CZ" sz="1400" i="1">
                          <a:solidFill>
                            <a:srgbClr val="8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cs-CZ" sz="1400" i="1">
                        <a:solidFill>
                          <a:srgbClr val="8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42" marR="53942" marT="0" marB="0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90170" indent="-90170">
                        <a:spcAft>
                          <a:spcPts val="0"/>
                        </a:spcAft>
                      </a:pPr>
                      <a:r>
                        <a:rPr lang="cs-CZ" sz="14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sym typeface="Wingdings" panose="05000000000000000000" pitchFamily="2" charset="2"/>
                        </a:rPr>
                        <a:t></a:t>
                      </a:r>
                      <a:r>
                        <a:rPr lang="cs-CZ" sz="14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rutinní zpracování osobních údajů (seznamy žáků, podepsané výtvarné práce, </a:t>
                      </a:r>
                      <a:endParaRPr lang="cs-CZ" sz="1400" i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  <a:sym typeface="Wingdings" panose="05000000000000000000" pitchFamily="2" charset="2"/>
                      </a:endParaRPr>
                    </a:p>
                    <a:p>
                      <a:pPr marL="90170" indent="-90170">
                        <a:spcAft>
                          <a:spcPts val="0"/>
                        </a:spcAft>
                      </a:pPr>
                      <a:r>
                        <a:rPr lang="cs-CZ" sz="1400" i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sym typeface="Wingdings" panose="05000000000000000000" pitchFamily="2" charset="2"/>
                        </a:rPr>
                        <a:t></a:t>
                      </a:r>
                      <a:r>
                        <a:rPr lang="cs-CZ" sz="1400" i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předávání údajů orgánům státní správy (MŠMT, ČŠI, krajský úřad)</a:t>
                      </a:r>
                      <a:endParaRPr lang="cs-CZ" sz="1400" i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90170" indent="-90170">
                        <a:spcAft>
                          <a:spcPts val="0"/>
                        </a:spcAft>
                      </a:pPr>
                      <a:r>
                        <a:rPr lang="cs-CZ" sz="1400" i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sym typeface="Wingdings" panose="05000000000000000000" pitchFamily="2" charset="2"/>
                        </a:rPr>
                        <a:t></a:t>
                      </a:r>
                      <a:r>
                        <a:rPr lang="cs-CZ" sz="1400" i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…</a:t>
                      </a:r>
                      <a:endParaRPr lang="cs-CZ" sz="1400" i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42" marR="53942" marT="0" marB="0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170" indent="-90170">
                        <a:spcAft>
                          <a:spcPts val="0"/>
                        </a:spcAft>
                      </a:pPr>
                      <a:r>
                        <a:rPr lang="cs-CZ" sz="14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42" marR="53942" marT="0" marB="0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90170" indent="-90170">
                        <a:spcAft>
                          <a:spcPts val="0"/>
                        </a:spcAft>
                      </a:pPr>
                      <a:r>
                        <a:rPr lang="cs-CZ" sz="14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sym typeface="Wingdings" panose="05000000000000000000" pitchFamily="2" charset="2"/>
                        </a:rPr>
                        <a:t></a:t>
                      </a:r>
                      <a:r>
                        <a:rPr lang="cs-CZ" sz="14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kontakt na zákonné zástupce (není shodný s adresou dítěte),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90170" indent="-90170">
                        <a:spcAft>
                          <a:spcPts val="0"/>
                        </a:spcAft>
                      </a:pPr>
                      <a:r>
                        <a:rPr lang="cs-CZ" sz="14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sym typeface="Wingdings" panose="05000000000000000000" pitchFamily="2" charset="2"/>
                        </a:rPr>
                        <a:t></a:t>
                      </a:r>
                      <a:r>
                        <a:rPr lang="cs-CZ" sz="14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fotografie za účelem propagace či zvýšení zájmu žáků o studium na dané škole,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90170" indent="-90170">
                        <a:spcAft>
                          <a:spcPts val="0"/>
                        </a:spcAft>
                      </a:pPr>
                      <a:r>
                        <a:rPr lang="cs-CZ" sz="1400" i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sym typeface="Wingdings" panose="05000000000000000000" pitchFamily="2" charset="2"/>
                        </a:rPr>
                        <a:t></a:t>
                      </a:r>
                      <a:r>
                        <a:rPr lang="cs-CZ" sz="1400" i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záznamy z kamerového systému školy pořizované za účelem bezpečnosti žáků a ochrany jejich majetku.</a:t>
                      </a:r>
                      <a:endParaRPr lang="cs-CZ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42" marR="53942" marT="0" marB="0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89567771"/>
                  </a:ext>
                </a:extLst>
              </a:tr>
              <a:tr h="3580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Osobní údaje zpracovávané podle zvláštních zákonů</a:t>
                      </a:r>
                      <a:endParaRPr lang="cs-CZ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42" marR="53942" marT="0" marB="0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i="0">
                          <a:solidFill>
                            <a:srgbClr val="8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cs-CZ" sz="1400" b="1" i="1">
                        <a:solidFill>
                          <a:srgbClr val="8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42" marR="53942" marT="0" marB="0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i="0" dirty="0">
                          <a:solidFill>
                            <a:srgbClr val="8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cs-CZ" sz="1400" b="1" i="1" dirty="0">
                        <a:solidFill>
                          <a:srgbClr val="8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42" marR="5394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i="0">
                          <a:solidFill>
                            <a:srgbClr val="8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cs-CZ" sz="1400" b="1" i="1">
                        <a:solidFill>
                          <a:srgbClr val="8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42" marR="53942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i="0" dirty="0">
                          <a:solidFill>
                            <a:srgbClr val="8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cs-CZ" sz="1400" b="1" i="1" dirty="0">
                        <a:solidFill>
                          <a:srgbClr val="8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42" marR="5394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21851612"/>
                  </a:ext>
                </a:extLst>
              </a:tr>
              <a:tr h="940442">
                <a:tc>
                  <a:txBody>
                    <a:bodyPr/>
                    <a:lstStyle/>
                    <a:p>
                      <a:pPr marL="90170" indent="-90170">
                        <a:spcAft>
                          <a:spcPts val="0"/>
                        </a:spcAft>
                      </a:pPr>
                      <a:r>
                        <a:rPr lang="cs-CZ" sz="14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sym typeface="Wingdings" panose="05000000000000000000" pitchFamily="2" charset="2"/>
                        </a:rPr>
                        <a:t></a:t>
                      </a:r>
                      <a:r>
                        <a:rPr lang="cs-CZ" sz="14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z</a:t>
                      </a:r>
                      <a:r>
                        <a:rPr lang="cs-CZ" sz="1400" i="1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dravotní stav zaměstnanců (</a:t>
                      </a:r>
                      <a:r>
                        <a:rPr lang="cs-CZ" sz="140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č. 258/2000 Sb., o ochraně veřejného zdraví).</a:t>
                      </a:r>
                    </a:p>
                    <a:p>
                      <a:pPr marL="90170" indent="-90170">
                        <a:spcAft>
                          <a:spcPts val="0"/>
                        </a:spcAft>
                      </a:pPr>
                      <a:r>
                        <a:rPr lang="cs-CZ" sz="14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sym typeface="Wingdings" panose="05000000000000000000" pitchFamily="2" charset="2"/>
                        </a:rPr>
                        <a:t></a:t>
                      </a:r>
                      <a:r>
                        <a:rPr lang="cs-CZ" sz="14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cs-CZ" sz="140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platné předpisy včetně aktuálních mimořádných opatření Vlády ČR a dalších ústředních orgánů </a:t>
                      </a:r>
                      <a:endParaRPr lang="cs-CZ" sz="140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42" marR="53942" marT="0" marB="0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i="0" dirty="0">
                          <a:solidFill>
                            <a:srgbClr val="8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cs-CZ" sz="1400" i="1" dirty="0">
                        <a:solidFill>
                          <a:srgbClr val="8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42" marR="53942" marT="0" marB="0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i="0" dirty="0">
                          <a:solidFill>
                            <a:srgbClr val="8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cs-CZ" sz="1400" i="1" dirty="0">
                        <a:solidFill>
                          <a:srgbClr val="8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42" marR="53942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i="0" dirty="0">
                          <a:solidFill>
                            <a:srgbClr val="8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cs-CZ" sz="1400" i="1" dirty="0">
                        <a:solidFill>
                          <a:srgbClr val="8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42" marR="53942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i="0" dirty="0">
                          <a:solidFill>
                            <a:srgbClr val="8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cs-CZ" sz="1400" i="1" dirty="0">
                        <a:solidFill>
                          <a:srgbClr val="8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42" marR="53942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1801970"/>
                  </a:ext>
                </a:extLst>
              </a:tr>
            </a:tbl>
          </a:graphicData>
        </a:graphic>
      </p:graphicFrame>
      <p:sp>
        <p:nvSpPr>
          <p:cNvPr id="2" name="Obdélník 1">
            <a:extLst>
              <a:ext uri="{FF2B5EF4-FFF2-40B4-BE49-F238E27FC236}">
                <a16:creationId xmlns:a16="http://schemas.microsoft.com/office/drawing/2014/main" id="{8F024CB8-78C6-4561-8CA0-2A0C30BE8A01}"/>
              </a:ext>
            </a:extLst>
          </p:cNvPr>
          <p:cNvSpPr/>
          <p:nvPr/>
        </p:nvSpPr>
        <p:spPr>
          <a:xfrm>
            <a:off x="240792" y="6024242"/>
            <a:ext cx="11646408" cy="607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Obecné nařízení  (GDPR) umožňuje příslušným orgánům veřejného zdraví a zaměstnavatelům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zpracovat osobní údaje v souvislosti s epidemií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Za těchto okolností není potřeba se opírat o souhlas jednotlivců.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54244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897A090F-B433-46C0-A221-8EFD868813BC}"/>
              </a:ext>
            </a:extLst>
          </p:cNvPr>
          <p:cNvSpPr/>
          <p:nvPr/>
        </p:nvSpPr>
        <p:spPr>
          <a:xfrm>
            <a:off x="248412" y="117693"/>
            <a:ext cx="11695176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3.2 Nadbytečné vyžadováním souhlasů ve školství</a:t>
            </a:r>
            <a:endParaRPr lang="cs-CZ" sz="1600" dirty="0"/>
          </a:p>
          <a:p>
            <a:endParaRPr lang="cs-CZ" sz="1600" dirty="0"/>
          </a:p>
          <a:p>
            <a:r>
              <a:rPr lang="cs-CZ" sz="1600" dirty="0"/>
              <a:t>Provádění ochrany osobních údajů ve škole nemůže jít proti </a:t>
            </a:r>
            <a:r>
              <a:rPr lang="cs-CZ" sz="1600" b="1" dirty="0">
                <a:solidFill>
                  <a:srgbClr val="800000"/>
                </a:solidFill>
              </a:rPr>
              <a:t>smyslu výchovy </a:t>
            </a:r>
            <a:r>
              <a:rPr lang="cs-CZ" sz="1600" dirty="0"/>
              <a:t>a vzdělávání (školskému zákonu). </a:t>
            </a:r>
          </a:p>
          <a:p>
            <a:endParaRPr lang="cs-CZ" sz="1600" b="1" dirty="0">
              <a:solidFill>
                <a:srgbClr val="800000"/>
              </a:solidFill>
            </a:endParaRPr>
          </a:p>
          <a:p>
            <a:r>
              <a:rPr lang="cs-CZ" sz="1600" b="1" dirty="0">
                <a:solidFill>
                  <a:srgbClr val="800000"/>
                </a:solidFill>
              </a:rPr>
              <a:t>Nesmyslné návrhy k ochraně z roku 2018:</a:t>
            </a:r>
          </a:p>
          <a:p>
            <a:pPr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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obavy vytvářet seznamy žáků nebo hodnotit žáky,</a:t>
            </a:r>
          </a:p>
          <a:p>
            <a:pPr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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neustálé požadování souhlasu zákonných zástupců,</a:t>
            </a:r>
          </a:p>
          <a:p>
            <a:pPr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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minimalizace údajů na úkor přehlednosti (kódy místo jmen žáků, …),</a:t>
            </a:r>
          </a:p>
          <a:p>
            <a:pPr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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škola bez fotografií,</a:t>
            </a:r>
          </a:p>
          <a:p>
            <a:pPr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 …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cs-CZ" sz="16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cs-CZ" sz="1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Velmi poučný článek ÚOOÚ - Nadbytečné vyžadováním souhlasů ve školství </a:t>
            </a:r>
            <a:endParaRPr lang="cs-CZ" sz="16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Špatná praxe spočívá </a:t>
            </a: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 vyžadování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nadbytečných souhlasů</a:t>
            </a:r>
            <a:r>
              <a:rPr lang="cs-CZ" sz="1600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rodičů se zpracováním osobních údajů dětí při aktivitách, které jednoznačně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patří do povinné náplně činnosti</a:t>
            </a:r>
            <a:r>
              <a:rPr lang="cs-CZ" sz="1600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školy anebo s ní úzce souvisí.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Činnosti školy a školská zařízení přirozeně zahrnují řadu zpracování osobních údajů, které vykonávají z důvodu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plnění veřejného zájmu</a:t>
            </a:r>
            <a:r>
              <a:rPr lang="cs-CZ" sz="1600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nebo v souvislosti s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výkonem právních povinností</a:t>
            </a: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Jedná se zejména o následující situace spojené s provozem školy: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340" indent="-90170">
              <a:spcAft>
                <a:spcPts val="0"/>
              </a:spcAft>
            </a:pP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</a:t>
            </a: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Vedení záznamů o účasti dětí na soutěžích 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340" indent="-90170">
              <a:spcAft>
                <a:spcPts val="0"/>
              </a:spcAft>
            </a:pP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</a:t>
            </a: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Vystavování podepsaných výtvorů dětí v prostorách školy či mimo školu 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340" indent="-90170">
              <a:spcAft>
                <a:spcPts val="0"/>
              </a:spcAft>
            </a:pP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</a:t>
            </a: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Používání jmenovek v šatnách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340" indent="-90170">
              <a:spcAft>
                <a:spcPts val="0"/>
              </a:spcAft>
            </a:pP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</a:t>
            </a: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Použití evidencí k narozeninovým přáním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340" indent="-90170">
              <a:spcAft>
                <a:spcPts val="0"/>
              </a:spcAft>
            </a:pP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</a:t>
            </a: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Řešení deliktů dětí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Rutinní zpracování </a:t>
            </a: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osobních údajů ve školských zařízeních nelze zakládat na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souhlasu.</a:t>
            </a:r>
            <a:endParaRPr lang="cs-CZ" sz="1600" dirty="0">
              <a:solidFill>
                <a:srgbClr val="8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Školy však musí být připraveny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podat základní srozumitelnou informaci</a:t>
            </a:r>
            <a:r>
              <a:rPr lang="cs-CZ" sz="1600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 rozsahu a způsobu zpracování údajů. </a:t>
            </a:r>
            <a:b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cs-CZ" sz="16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45013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C4F53E97-FA77-48E7-A6E3-B091985FAA3C}"/>
              </a:ext>
            </a:extLst>
          </p:cNvPr>
          <p:cNvSpPr/>
          <p:nvPr/>
        </p:nvSpPr>
        <p:spPr>
          <a:xfrm>
            <a:off x="220980" y="317558"/>
            <a:ext cx="1175004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3.3 Zpracování osobních údajů a mimořádná opatření</a:t>
            </a:r>
          </a:p>
          <a:p>
            <a:pPr>
              <a:spcAft>
                <a:spcPts val="0"/>
              </a:spcAft>
            </a:pP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nyní si dovolím úvahu:</a:t>
            </a:r>
          </a:p>
          <a:p>
            <a:pPr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 ve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veřejném zájmu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aby se i při současném stavu žáci vzdělávali. Jednoznačná odpověď je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ANO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spcAft>
                <a:spcPts val="0"/>
              </a:spcAft>
            </a:pP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Musíme tedy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hledat metody a formy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které to umožňují, a při tom mít stále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zřeteli obecné nařízení 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ochranu osobních údajů.</a:t>
            </a:r>
          </a:p>
          <a:p>
            <a:pPr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 to znamená v praxi:</a:t>
            </a:r>
          </a:p>
          <a:p>
            <a:pPr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Pojmenujeme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metody a formy práce, které učitelé požívají:</a:t>
            </a:r>
          </a:p>
          <a:p>
            <a:pPr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videokonference (Skype, Microsoft team, …),</a:t>
            </a:r>
          </a:p>
          <a:p>
            <a:pPr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videonahrávky s příklady výuky učitelů,</a:t>
            </a:r>
          </a:p>
          <a:p>
            <a:pPr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emaily (hromadné e-maily) učitel – žák,</a:t>
            </a:r>
          </a:p>
          <a:p>
            <a:pPr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školní </a:t>
            </a:r>
            <a:r>
              <a:rPr lang="cs-CZ" sz="16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facebook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domácí práce žáků v elektronické podobě,</a:t>
            </a:r>
          </a:p>
          <a:p>
            <a:pPr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…</a:t>
            </a:r>
          </a:p>
          <a:p>
            <a:pPr>
              <a:spcAft>
                <a:spcPts val="0"/>
              </a:spcAft>
            </a:pP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Hledejme způsoby, jak využít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nové komunikační aplikace 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(WhatsApp, Facebook, Messenger, …).</a:t>
            </a:r>
          </a:p>
          <a:p>
            <a:pPr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Tabule, sešit nebo tiskopis už nemůže být jedinou formou vzájemné komunikace.</a:t>
            </a:r>
          </a:p>
          <a:p>
            <a:pPr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594296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0E0A96B-1EC0-4A07-B808-D852749D699D}"/>
              </a:ext>
            </a:extLst>
          </p:cNvPr>
          <p:cNvSpPr/>
          <p:nvPr/>
        </p:nvSpPr>
        <p:spPr>
          <a:xfrm>
            <a:off x="286512" y="214991"/>
            <a:ext cx="116921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16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Tyto nové metody a formy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doplníme</a:t>
            </a:r>
            <a:r>
              <a:rPr lang="cs-CZ" sz="16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(pověřenec GDPR doplní) do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záznamů činnosti zpracování </a:t>
            </a:r>
            <a:r>
              <a:rPr lang="cs-CZ" sz="16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podle článku 30 nařízení EU (GDPR).</a:t>
            </a:r>
          </a:p>
        </p:txBody>
      </p:sp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A73B22E5-D7D5-4BDE-9774-E370A9354B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5617651"/>
              </p:ext>
            </p:extLst>
          </p:nvPr>
        </p:nvGraphicFramePr>
        <p:xfrm>
          <a:off x="286512" y="1103249"/>
          <a:ext cx="11564112" cy="2360169"/>
        </p:xfrm>
        <a:graphic>
          <a:graphicData uri="http://schemas.openxmlformats.org/drawingml/2006/table">
            <a:tbl>
              <a:tblPr bandRow="1"/>
              <a:tblGrid>
                <a:gridCol w="1706880">
                  <a:extLst>
                    <a:ext uri="{9D8B030D-6E8A-4147-A177-3AD203B41FA5}">
                      <a16:colId xmlns:a16="http://schemas.microsoft.com/office/drawing/2014/main" val="2559510751"/>
                    </a:ext>
                  </a:extLst>
                </a:gridCol>
                <a:gridCol w="1682496">
                  <a:extLst>
                    <a:ext uri="{9D8B030D-6E8A-4147-A177-3AD203B41FA5}">
                      <a16:colId xmlns:a16="http://schemas.microsoft.com/office/drawing/2014/main" val="2570651850"/>
                    </a:ext>
                  </a:extLst>
                </a:gridCol>
                <a:gridCol w="1188720">
                  <a:extLst>
                    <a:ext uri="{9D8B030D-6E8A-4147-A177-3AD203B41FA5}">
                      <a16:colId xmlns:a16="http://schemas.microsoft.com/office/drawing/2014/main" val="3612405646"/>
                    </a:ext>
                  </a:extLst>
                </a:gridCol>
                <a:gridCol w="1225296">
                  <a:extLst>
                    <a:ext uri="{9D8B030D-6E8A-4147-A177-3AD203B41FA5}">
                      <a16:colId xmlns:a16="http://schemas.microsoft.com/office/drawing/2014/main" val="4249525518"/>
                    </a:ext>
                  </a:extLst>
                </a:gridCol>
                <a:gridCol w="1527048">
                  <a:extLst>
                    <a:ext uri="{9D8B030D-6E8A-4147-A177-3AD203B41FA5}">
                      <a16:colId xmlns:a16="http://schemas.microsoft.com/office/drawing/2014/main" val="2703290239"/>
                    </a:ext>
                  </a:extLst>
                </a:gridCol>
                <a:gridCol w="2231136">
                  <a:extLst>
                    <a:ext uri="{9D8B030D-6E8A-4147-A177-3AD203B41FA5}">
                      <a16:colId xmlns:a16="http://schemas.microsoft.com/office/drawing/2014/main" val="2165027462"/>
                    </a:ext>
                  </a:extLst>
                </a:gridCol>
                <a:gridCol w="2002536">
                  <a:extLst>
                    <a:ext uri="{9D8B030D-6E8A-4147-A177-3AD203B41FA5}">
                      <a16:colId xmlns:a16="http://schemas.microsoft.com/office/drawing/2014/main" val="3451029711"/>
                    </a:ext>
                  </a:extLst>
                </a:gridCol>
              </a:tblGrid>
              <a:tr h="31940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Doklad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5" marR="5016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Účel zpracování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5" marR="5016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Údaje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5" marR="5016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Příjemce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5" marR="5016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Zákon/souhlas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5" marR="5016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Technické a organizační opatření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5" marR="5016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Lhůta pro výmaz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5" marR="5016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9002987"/>
                  </a:ext>
                </a:extLst>
              </a:tr>
              <a:tr h="479425">
                <a:tc>
                  <a:txBody>
                    <a:bodyPr/>
                    <a:lstStyle/>
                    <a:p>
                      <a:r>
                        <a:rPr lang="cs-CZ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Používání e-mailů pro účely výuky</a:t>
                      </a:r>
                    </a:p>
                  </a:txBody>
                  <a:tcPr marL="50165" marR="5016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Zajištění výuky v době nouzového stavu</a:t>
                      </a:r>
                    </a:p>
                  </a:txBody>
                  <a:tcPr marL="50165" marR="5016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Žák (jméno, příjmení) + třída</a:t>
                      </a:r>
                    </a:p>
                  </a:txBody>
                  <a:tcPr marL="50165" marR="5016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Učitel</a:t>
                      </a:r>
                    </a:p>
                  </a:txBody>
                  <a:tcPr marL="50165" marR="5016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Veřejný zájem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5" marR="5016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Identifikaci žáka provádět s minimem osobních údajů (např. jméno + třída)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5" marR="5016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 dobu mimořádných opatření</a:t>
                      </a:r>
                    </a:p>
                  </a:txBody>
                  <a:tcPr marL="50165" marR="5016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1005397"/>
                  </a:ext>
                </a:extLst>
              </a:tr>
              <a:tr h="79883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Videonahrávky s příklady výuky učitelů</a:t>
                      </a:r>
                    </a:p>
                  </a:txBody>
                  <a:tcPr marL="50165" marR="5016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Zajištění výuky v době nouzového stavu</a:t>
                      </a:r>
                    </a:p>
                  </a:txBody>
                  <a:tcPr marL="50165" marR="5016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Učitel - video</a:t>
                      </a:r>
                    </a:p>
                  </a:txBody>
                  <a:tcPr marL="50165" marR="5016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Žáci, zákonní zástupci žáků</a:t>
                      </a:r>
                    </a:p>
                  </a:txBody>
                  <a:tcPr marL="50165" marR="5016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Informovaný souhlas učitele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65" marR="5016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Uložení pod přístupovým heslem</a:t>
                      </a:r>
                    </a:p>
                  </a:txBody>
                  <a:tcPr marL="50165" marR="5016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 dobu mimořádných opatření</a:t>
                      </a:r>
                    </a:p>
                  </a:txBody>
                  <a:tcPr marL="50165" marR="5016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1341402"/>
                  </a:ext>
                </a:extLst>
              </a:tr>
            </a:tbl>
          </a:graphicData>
        </a:graphic>
      </p:graphicFrame>
      <p:sp>
        <p:nvSpPr>
          <p:cNvPr id="5" name="Obdélník 4">
            <a:extLst>
              <a:ext uri="{FF2B5EF4-FFF2-40B4-BE49-F238E27FC236}">
                <a16:creationId xmlns:a16="http://schemas.microsoft.com/office/drawing/2014/main" id="{A1D5E8DB-C8CB-4B94-82C7-B65C24EE46CC}"/>
              </a:ext>
            </a:extLst>
          </p:cNvPr>
          <p:cNvSpPr/>
          <p:nvPr/>
        </p:nvSpPr>
        <p:spPr>
          <a:xfrm>
            <a:off x="286512" y="3625978"/>
            <a:ext cx="11500104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Subjekt údajů (učitel, žák, rodič) dostane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srozumitelnou informaci o rozsahu a způsobu 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zpracování údajů.</a:t>
            </a:r>
          </a:p>
          <a:p>
            <a:pPr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lvl="0"/>
            <a:r>
              <a:rPr lang="cs-CZ" sz="16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Dodržíme zásady pro práci s informacemi, které obsahují osobní údaje:</a:t>
            </a:r>
          </a:p>
          <a:p>
            <a:pPr lvl="0"/>
            <a:r>
              <a:rPr lang="cs-CZ" sz="16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</a:t>
            </a:r>
            <a:r>
              <a:rPr lang="cs-CZ" sz="16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shromažďovat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pouze nezbytné osobní údaje </a:t>
            </a:r>
            <a:r>
              <a:rPr lang="cs-CZ" sz="16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(například seznam žáků bez dalších informací, např. data narození),</a:t>
            </a:r>
          </a:p>
          <a:p>
            <a:r>
              <a:rPr lang="cs-CZ" sz="16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</a:t>
            </a:r>
            <a:r>
              <a:rPr lang="cs-CZ" sz="16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již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nepotřebné údaje</a:t>
            </a:r>
            <a:r>
              <a:rPr lang="cs-CZ" sz="16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skartovat (n</a:t>
            </a:r>
            <a:r>
              <a:rPr lang="cs-CZ" sz="1600" dirty="0"/>
              <a:t>apříklad po skončení mimořádných opatření zrušíme školní </a:t>
            </a:r>
            <a:r>
              <a:rPr lang="cs-CZ" sz="1600" dirty="0" err="1"/>
              <a:t>facebook</a:t>
            </a:r>
            <a:r>
              <a:rPr lang="cs-CZ" sz="1600" dirty="0"/>
              <a:t>, vymažeme elektronické domácí úkoly)</a:t>
            </a:r>
          </a:p>
          <a:p>
            <a:pPr lvl="0"/>
            <a:r>
              <a:rPr lang="cs-CZ" sz="16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</a:t>
            </a:r>
            <a:r>
              <a:rPr lang="cs-CZ" sz="16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zachovávat mlčenlivost </a:t>
            </a:r>
            <a:r>
              <a:rPr lang="cs-CZ" sz="16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dalších údajích, </a:t>
            </a:r>
          </a:p>
          <a:p>
            <a:pPr lvl="0"/>
            <a:r>
              <a:rPr lang="cs-CZ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</a:t>
            </a:r>
            <a:r>
              <a:rPr lang="cs-CZ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mít přesně stanovený okruh osob pro </a:t>
            </a:r>
            <a:r>
              <a:rPr lang="cs-CZ" sz="1600" dirty="0"/>
              <a:t>poskytování </a:t>
            </a:r>
            <a:r>
              <a:rPr lang="cs-CZ" sz="1600" b="1" dirty="0">
                <a:solidFill>
                  <a:srgbClr val="800000"/>
                </a:solidFill>
              </a:rPr>
              <a:t>přihlašovacích údajů </a:t>
            </a:r>
            <a:r>
              <a:rPr lang="cs-CZ" sz="1600" dirty="0"/>
              <a:t>do informačního systému</a:t>
            </a:r>
            <a:endParaRPr lang="cs-CZ" sz="16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cs-CZ" sz="16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…</a:t>
            </a:r>
            <a:endParaRPr lang="cs-CZ" sz="16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5211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8AF3195E-BC15-439F-A8D4-F86B8FCB2029}"/>
              </a:ext>
            </a:extLst>
          </p:cNvPr>
          <p:cNvSpPr/>
          <p:nvPr/>
        </p:nvSpPr>
        <p:spPr>
          <a:xfrm>
            <a:off x="208788" y="498235"/>
            <a:ext cx="11774424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rgbClr val="0000FF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4. Práva subjektu údajů</a:t>
            </a:r>
          </a:p>
          <a:p>
            <a:endParaRPr lang="cs-CZ" b="1" dirty="0">
              <a:solidFill>
                <a:srgbClr val="0000FF"/>
              </a:solidFill>
              <a:cs typeface="Times New Roman" panose="02020603050405020304" pitchFamily="18" charset="0"/>
            </a:endParaRPr>
          </a:p>
          <a:p>
            <a:r>
              <a:rPr lang="cs-CZ" sz="1600" dirty="0">
                <a:ea typeface="Calibri" panose="020F0502020204030204" pitchFamily="34" charset="0"/>
                <a:cs typeface="Calibri Light" panose="020F0302020204030204" pitchFamily="34" charset="0"/>
              </a:rPr>
              <a:t>Právo na </a:t>
            </a:r>
            <a:r>
              <a:rPr lang="cs-CZ" sz="1600" b="1" dirty="0">
                <a:solidFill>
                  <a:srgbClr val="800000"/>
                </a:solidFill>
                <a:ea typeface="Calibri" panose="020F0502020204030204" pitchFamily="34" charset="0"/>
                <a:cs typeface="Calibri Light" panose="020F0302020204030204" pitchFamily="34" charset="0"/>
              </a:rPr>
              <a:t>přístup</a:t>
            </a:r>
            <a:r>
              <a:rPr lang="cs-CZ" sz="1600" dirty="0">
                <a:ea typeface="Calibri" panose="020F0502020204030204" pitchFamily="34" charset="0"/>
                <a:cs typeface="Calibri Light" panose="020F0302020204030204" pitchFamily="34" charset="0"/>
              </a:rPr>
              <a:t> k osobním údajům (čl. 15 nařízení)</a:t>
            </a:r>
          </a:p>
          <a:p>
            <a:r>
              <a:rPr lang="cs-CZ" sz="1600" dirty="0">
                <a:ea typeface="Calibri" panose="020F0502020204030204" pitchFamily="34" charset="0"/>
                <a:cs typeface="Calibri Light" panose="020F0302020204030204" pitchFamily="34" charset="0"/>
              </a:rPr>
              <a:t>Právo na </a:t>
            </a:r>
            <a:r>
              <a:rPr lang="cs-CZ" sz="1600" b="1" dirty="0">
                <a:solidFill>
                  <a:srgbClr val="800000"/>
                </a:solidFill>
                <a:ea typeface="Calibri" panose="020F0502020204030204" pitchFamily="34" charset="0"/>
                <a:cs typeface="Calibri Light" panose="020F0302020204030204" pitchFamily="34" charset="0"/>
              </a:rPr>
              <a:t>opravu</a:t>
            </a:r>
            <a:r>
              <a:rPr lang="cs-CZ" sz="1600" dirty="0">
                <a:ea typeface="Calibri" panose="020F0502020204030204" pitchFamily="34" charset="0"/>
                <a:cs typeface="Calibri Light" panose="020F0302020204030204" pitchFamily="34" charset="0"/>
              </a:rPr>
              <a:t> osobních údajů (čl. 16 nařízení)</a:t>
            </a:r>
          </a:p>
          <a:p>
            <a:r>
              <a:rPr lang="cs-CZ" sz="1600" dirty="0">
                <a:ea typeface="Calibri" panose="020F0502020204030204" pitchFamily="34" charset="0"/>
                <a:cs typeface="Calibri Light" panose="020F0302020204030204" pitchFamily="34" charset="0"/>
              </a:rPr>
              <a:t>Právo na </a:t>
            </a:r>
            <a:r>
              <a:rPr lang="cs-CZ" sz="1600" b="1" dirty="0">
                <a:solidFill>
                  <a:srgbClr val="800000"/>
                </a:solidFill>
                <a:ea typeface="Calibri" panose="020F0502020204030204" pitchFamily="34" charset="0"/>
                <a:cs typeface="Calibri Light" panose="020F0302020204030204" pitchFamily="34" charset="0"/>
              </a:rPr>
              <a:t>výmaz</a:t>
            </a:r>
            <a:r>
              <a:rPr lang="cs-CZ" sz="1600" dirty="0">
                <a:ea typeface="Calibri" panose="020F0502020204030204" pitchFamily="34" charset="0"/>
                <a:cs typeface="Calibri Light" panose="020F0302020204030204" pitchFamily="34" charset="0"/>
              </a:rPr>
              <a:t> osobních údajů (čl. 17 a 18 nařízení)</a:t>
            </a:r>
          </a:p>
          <a:p>
            <a:pPr>
              <a:spcAft>
                <a:spcPts val="0"/>
              </a:spcAft>
            </a:pPr>
            <a:r>
              <a:rPr lang="cs-CZ" sz="1600" dirty="0">
                <a:ea typeface="Calibri" panose="020F0502020204030204" pitchFamily="34" charset="0"/>
                <a:cs typeface="Calibri Light" panose="020F0302020204030204" pitchFamily="34" charset="0"/>
              </a:rPr>
              <a:t>Právo </a:t>
            </a:r>
            <a:r>
              <a:rPr lang="cs-CZ" sz="1600" b="1" dirty="0">
                <a:solidFill>
                  <a:srgbClr val="800000"/>
                </a:solidFill>
                <a:ea typeface="Calibri" panose="020F0502020204030204" pitchFamily="34" charset="0"/>
                <a:cs typeface="Calibri Light" panose="020F0302020204030204" pitchFamily="34" charset="0"/>
              </a:rPr>
              <a:t>vznést námitku </a:t>
            </a:r>
            <a:r>
              <a:rPr lang="cs-CZ" sz="1600" dirty="0">
                <a:ea typeface="Calibri" panose="020F0502020204030204" pitchFamily="34" charset="0"/>
                <a:cs typeface="Calibri Light" panose="020F0302020204030204" pitchFamily="34" charset="0"/>
              </a:rPr>
              <a:t>proti zpracování osobních údajů (čl. 21 nařízení)</a:t>
            </a:r>
          </a:p>
          <a:p>
            <a:pPr marL="90170" indent="-90170">
              <a:spcAft>
                <a:spcPts val="0"/>
              </a:spcAft>
            </a:pPr>
            <a:endParaRPr lang="cs-CZ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cs-CZ" sz="1600" dirty="0"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cs-CZ" sz="1600" dirty="0">
                <a:ea typeface="Calibri" panose="020F0502020204030204" pitchFamily="34" charset="0"/>
                <a:cs typeface="Calibri Light" panose="020F0302020204030204" pitchFamily="34" charset="0"/>
              </a:rPr>
              <a:t>Neúspěšní žadatelé o informace se mohou od ledna 2020 obracet na ÚOOÚ</a:t>
            </a:r>
          </a:p>
          <a:p>
            <a:endParaRPr lang="cs-CZ" sz="1600" dirty="0"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endParaRPr lang="cs-CZ" b="1" dirty="0">
              <a:solidFill>
                <a:srgbClr val="002060"/>
              </a:solidFill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r>
              <a:rPr lang="cs-CZ" sz="16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Práva subjektu údajů nelze zpravidla využít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při zákonném zpracovávání osobních údajů</a:t>
            </a:r>
            <a:r>
              <a:rPr lang="cs-CZ" sz="16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jako je školní matrika, přijímací řízení, personální a mzdová evidence apod. </a:t>
            </a:r>
            <a:endParaRPr lang="cs-CZ" sz="1600" dirty="0"/>
          </a:p>
          <a:p>
            <a:endParaRPr lang="cs-CZ" sz="1600" b="1" dirty="0">
              <a:solidFill>
                <a:srgbClr val="002060"/>
              </a:solidFill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endParaRPr lang="cs-CZ" b="1" dirty="0">
              <a:solidFill>
                <a:srgbClr val="002060"/>
              </a:solidFill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endParaRPr lang="cs-CZ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7046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F2DD186A-34C1-4B3C-8479-2060D932910A}"/>
              </a:ext>
            </a:extLst>
          </p:cNvPr>
          <p:cNvSpPr/>
          <p:nvPr/>
        </p:nvSpPr>
        <p:spPr>
          <a:xfrm>
            <a:off x="240792" y="268742"/>
            <a:ext cx="1066800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cs-CZ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5. Organizační a technická opatření k zabezpečení osobních údajů ve škole dle čl. 26 až 32 nařízení</a:t>
            </a:r>
          </a:p>
          <a:p>
            <a:pPr>
              <a:spcAft>
                <a:spcPts val="0"/>
              </a:spcAft>
            </a:pPr>
            <a:endParaRPr lang="cs-CZ" b="1" dirty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cs-CZ" sz="1600" b="1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5.1 Organizační opatření k ochraně osobních údajů</a:t>
            </a:r>
          </a:p>
          <a:p>
            <a:pPr>
              <a:spcAft>
                <a:spcPts val="0"/>
              </a:spcAft>
            </a:pPr>
            <a:endParaRPr lang="cs-CZ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Škola všechny osobní údaje, se kterými nakládá a které zpracovává, </a:t>
            </a:r>
            <a:r>
              <a:rPr lang="cs-CZ" sz="1600" b="1" dirty="0">
                <a:solidFill>
                  <a:srgbClr val="8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chrání vhodnými a dostupnými prostředky </a:t>
            </a: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před zneužitím. </a:t>
            </a:r>
          </a:p>
          <a:p>
            <a:pPr>
              <a:spcAft>
                <a:spcPts val="0"/>
              </a:spcAft>
            </a:pPr>
            <a:endParaRPr lang="cs-CZ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Přitom škola především </a:t>
            </a:r>
            <a:r>
              <a:rPr lang="cs-CZ" sz="1600" b="1" dirty="0">
                <a:solidFill>
                  <a:srgbClr val="8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uchovává osobní údaje </a:t>
            </a: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v prostorách, na místech, v prostředí nebo v systému, do kterého má přístup omezený, předem stanovený a v každý okamžik alespoň řediteli školy </a:t>
            </a:r>
            <a:r>
              <a:rPr lang="cs-CZ" sz="1600" b="1" dirty="0">
                <a:solidFill>
                  <a:srgbClr val="8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známý okruh osob</a:t>
            </a: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; jiné osoby mohou získat přístup k osobním údajům pouze se svolením ředitele školy nebo jím pověřené osoby.</a:t>
            </a:r>
          </a:p>
          <a:p>
            <a:pPr>
              <a:spcAft>
                <a:spcPts val="0"/>
              </a:spcAft>
            </a:pPr>
            <a:endParaRPr lang="cs-CZ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cs-CZ" sz="1600" u="sng" dirty="0">
                <a:ea typeface="Calibri" panose="020F0502020204030204" pitchFamily="34" charset="0"/>
                <a:cs typeface="Times New Roman" panose="02020603050405020304" pitchFamily="18" charset="0"/>
              </a:rPr>
              <a:t>Příklady:</a:t>
            </a:r>
          </a:p>
          <a:p>
            <a:pPr>
              <a:spcAft>
                <a:spcPts val="0"/>
              </a:spcAft>
            </a:pP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Zabezpečení školní matriky.</a:t>
            </a:r>
          </a:p>
          <a:p>
            <a:pPr>
              <a:spcAft>
                <a:spcPts val="0"/>
              </a:spcAft>
            </a:pP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Fotografie žáků s informovaným souhlasem.</a:t>
            </a:r>
          </a:p>
          <a:p>
            <a:pPr>
              <a:spcAft>
                <a:spcPts val="0"/>
              </a:spcAft>
            </a:pP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Dokumenty školy zabezpečené podle spisového a skartačního řádu.</a:t>
            </a:r>
          </a:p>
          <a:p>
            <a:pPr>
              <a:spcAft>
                <a:spcPts val="0"/>
              </a:spcAft>
            </a:pPr>
            <a:r>
              <a:rPr lang="cs-CZ" sz="1600" dirty="0">
                <a:ea typeface="Calibri" panose="020F0502020204030204" pitchFamily="34" charset="0"/>
                <a:cs typeface="Times New Roman" panose="02020603050405020304" pitchFamily="18" charset="0"/>
              </a:rPr>
              <a:t>V pracovních náplních informováni pedagogové o povinnosti zachovávat mlčenlivost.</a:t>
            </a:r>
          </a:p>
          <a:p>
            <a:pPr>
              <a:spcAft>
                <a:spcPts val="0"/>
              </a:spcAft>
            </a:pPr>
            <a:endParaRPr lang="cs-CZ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1635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8EECDF25-783B-4CA2-B612-2595050500FD}"/>
              </a:ext>
            </a:extLst>
          </p:cNvPr>
          <p:cNvSpPr/>
          <p:nvPr/>
        </p:nvSpPr>
        <p:spPr>
          <a:xfrm>
            <a:off x="249936" y="195799"/>
            <a:ext cx="1160983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cs-CZ" sz="1600" b="1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5.2 IT technika a GDPR</a:t>
            </a:r>
            <a:endParaRPr lang="cs-CZ" sz="1600" dirty="0">
              <a:solidFill>
                <a:srgbClr val="002060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cs-CZ" dirty="0">
                <a:solidFill>
                  <a:srgbClr val="0000F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</a:p>
          <a:p>
            <a:pPr marL="90170" indent="-90170">
              <a:spcAft>
                <a:spcPts val="0"/>
              </a:spcAft>
            </a:pPr>
            <a:r>
              <a:rPr lang="cs-CZ" sz="1600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1. Připomenout zaměstnancům ochranu osobních údajů při práci s IT technikou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0170" indent="-90170"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 ochranu osobních údajů je třeba stanovit: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0170" indent="-90170"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</a:t>
            </a:r>
            <a:r>
              <a:rPr lang="cs-C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zachovávat mlčenlivost 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 údajích obsažených v souborech, v databázích či v informačních systémech a o všech dalších skutečnostech, o nichž se dozvědí v souvislosti s výkonem práce v rámci pracovního poměru ve škole; o těchto skutečnostech jsou povinni zachovávat mlčenlivosti po skončení pracovního poměru práce ve škole.;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0170" indent="-90170"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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skutečnosti chráněné školským zákonem (§ 28) a osobní údaje zpracovávat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jen se souhlasem zaměstnavatele 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 za účelem, který zaměstnavatel stanoví (viz Směrnice na ochranu osobních údajů ředitele školy);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0170" indent="-90170"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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při zpracování dat, pokud je to možné,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neuvádět jména, ani jiné identifikační údaje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0170" indent="-90170"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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zachovávat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důvěrnost obsahu 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veškeré elektronické komunikace a obsahu databází;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0170" indent="-90170"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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být si vědomi, že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porušení 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výše uvedených povinností je závažným porušením pracovních povinnosti;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0170" indent="-90170"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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být si vědomi, že zaměstnavatel je po nich oprávněn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vymáhat případnou škodu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kterou porušením výše uvedených povinností způsobí.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0170" indent="-90170"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r>
              <a:rPr lang="cs-CZ" sz="16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2. Nově zpracovat o</a:t>
            </a:r>
            <a:r>
              <a:rPr lang="cs-CZ" sz="1600" u="sng" dirty="0"/>
              <a:t>chranu osobních údajů a minimalizaci hrozeb a rizik při práci s výpočetní technikou z domova </a:t>
            </a:r>
          </a:p>
          <a:p>
            <a:endParaRPr lang="cs-CZ" sz="1600" dirty="0"/>
          </a:p>
          <a:p>
            <a:r>
              <a:rPr lang="cs-CZ" sz="1600" dirty="0"/>
              <a:t>Zde není potřeba nic objevovat nebo vymýšlet. Tato problematika je velmi dobře zpracována na stránkách Úřadu pro ochranu osobních údajů. Stačí jenom jejich materiály převzít a aplikovat je do podmínek školy.</a:t>
            </a:r>
          </a:p>
          <a:p>
            <a:r>
              <a:rPr lang="cs-CZ" sz="1600" dirty="0"/>
              <a:t> </a:t>
            </a:r>
          </a:p>
          <a:p>
            <a:pPr marL="90170" indent="-90170"/>
            <a:r>
              <a:rPr lang="cs-CZ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Článek se jmenuje </a:t>
            </a:r>
            <a:r>
              <a:rPr lang="cs-CZ" sz="1600" b="1" i="1" dirty="0">
                <a:solidFill>
                  <a:srgbClr val="800000"/>
                </a:solidFill>
              </a:rPr>
              <a:t>Doporučení pro ochranu osobních údajů </a:t>
            </a:r>
            <a:r>
              <a:rPr lang="cs-CZ" sz="1600" i="1" dirty="0"/>
              <a:t>a minimalizaci hrozeb a rizik při práci s výpočetní technikou, v mobilní komunikaci či na sítích </a:t>
            </a:r>
            <a:r>
              <a:rPr lang="cs-CZ" sz="1600" b="1" i="1" dirty="0">
                <a:solidFill>
                  <a:srgbClr val="800000"/>
                </a:solidFill>
              </a:rPr>
              <a:t>při práci z domova </a:t>
            </a:r>
            <a:r>
              <a:rPr lang="cs-CZ" sz="1600" dirty="0"/>
              <a:t>a má dvě části:</a:t>
            </a:r>
          </a:p>
          <a:p>
            <a:r>
              <a:rPr lang="cs-CZ" sz="1600" dirty="0"/>
              <a:t>- doporučení pro zaměstnance</a:t>
            </a:r>
          </a:p>
          <a:p>
            <a:r>
              <a:rPr lang="cs-CZ" sz="1600" dirty="0"/>
              <a:t>- doporučení pro zaměstnavatele</a:t>
            </a:r>
          </a:p>
          <a:p>
            <a:pPr marL="90170" indent="-90170">
              <a:spcAft>
                <a:spcPts val="0"/>
              </a:spcAft>
            </a:pPr>
            <a:endParaRPr lang="cs-CZ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28752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44DF06AA-D7E1-4317-8EBE-1D6066676654}"/>
              </a:ext>
            </a:extLst>
          </p:cNvPr>
          <p:cNvSpPr/>
          <p:nvPr/>
        </p:nvSpPr>
        <p:spPr>
          <a:xfrm>
            <a:off x="460248" y="347707"/>
            <a:ext cx="11161776" cy="4559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cs-CZ" sz="1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Doporučení pro zaměstnance </a:t>
            </a:r>
            <a:endParaRPr lang="cs-CZ" sz="16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Pozor na podvodné e-maily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Neotevírejte podezřelé odkazy v e-mailech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Nezaměňujte pracovní počítač za soukromý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Vyhněte se veřejným Wi-Fi sítím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Přistupujte zodpovědně k volbě hesel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Nepovolujte makra v běžných dokumentech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Nepodceňujte fyzickou bezpečnost počítačů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Dodržujte další praktická bezpečnostní opatření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Kdy kontaktovat IT odborníka od zaměstnavatele?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cs-CZ" sz="1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Doporučení pro zaměstnavatele </a:t>
            </a:r>
            <a:endParaRPr lang="cs-CZ" sz="16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Nepodceňujte zálohy a jejich ochranu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Připravte konkrétní postupy pro rychlou reakci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Vyhodnoťte a ohlaste porušení zabezpečení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24677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599B5BBE-9B4A-48DD-932A-E861C353A43D}"/>
              </a:ext>
            </a:extLst>
          </p:cNvPr>
          <p:cNvSpPr/>
          <p:nvPr/>
        </p:nvSpPr>
        <p:spPr>
          <a:xfrm>
            <a:off x="320040" y="487660"/>
            <a:ext cx="11750040" cy="4855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cs-CZ" sz="1600" b="1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5.3 Zjišťování zdravotního stavu zaměstnanců </a:t>
            </a:r>
            <a:endParaRPr lang="cs-CZ" sz="16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b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Zákoník práce </a:t>
            </a: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obecně ukládá zaměstnavateli povinnost vytvářet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bezpečné a zdraví neohrožující pracovní prostředí </a:t>
            </a: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 pracovní podmínky vhodnou organizací bezpečnosti a ochrany zdraví při práci a přijímáním opatření k předcházení rizikům.</a:t>
            </a:r>
            <a:b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b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 konkrétních situacích je zaměstnavatel povinen postupovat tak, aby 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předcházel rizikům, odstraňoval je nebo minimalizoval</a:t>
            </a: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mluví se o tzv. prevenční povinnosti. Zaměstnavatel je tedy v situaci ohrožení 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povinen přijmout potřebná ochranná opatření odpovídající daným okolnostem</a:t>
            </a: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Je přirozeně vhodné postupovat v součinnosti s orgány ochrany veřejného zdraví, kterým je také zaměstnavatel v některých situacích povinen ohlásit skutečnosti stanovené právní úpravou.  </a:t>
            </a:r>
            <a:b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b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Zaměstnavatelé musí také v rámci preventivní povinnosti 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informovat o rizicích vhodným způsobem ostatní zaměstn</a:t>
            </a:r>
            <a:r>
              <a:rPr lang="cs-CZ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ance</a:t>
            </a: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Takové riziko může spočívat v tom, že na pracovišti se vyskytuje nebo vyskytovala nakažená osoba. Tehdy zaměstnavatel postupuje tak, že učiní veškerá nezbytná opatření. Skutečnosti o konkrétní osobě sděluje zaměstnavatel 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pouze v rozsahu nezbytném k ochraně zdraví</a:t>
            </a: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vždy tak aby nebyla dotčena důstojnost a integrita této osoby. </a:t>
            </a:r>
            <a:r>
              <a:rPr lang="cs-CZ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cs-CZ" sz="1600" b="1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cs-CZ" sz="1600" dirty="0"/>
              <a:t>Obecné nařízení (GDPR) také předpokládá </a:t>
            </a:r>
            <a:r>
              <a:rPr lang="cs-CZ" sz="1600" b="1" dirty="0">
                <a:solidFill>
                  <a:srgbClr val="800000"/>
                </a:solidFill>
              </a:rPr>
              <a:t>odchylky ze zákazu </a:t>
            </a:r>
            <a:r>
              <a:rPr lang="cs-CZ" sz="1600" dirty="0"/>
              <a:t>zpracování určitých zvláštních kategorií osobních údajů, jakými jsou </a:t>
            </a:r>
            <a:r>
              <a:rPr lang="cs-CZ" sz="1600" b="1" dirty="0">
                <a:solidFill>
                  <a:srgbClr val="800000"/>
                </a:solidFill>
              </a:rPr>
              <a:t>zdravotní údaje</a:t>
            </a:r>
            <a:r>
              <a:rPr lang="cs-CZ" sz="1600" dirty="0"/>
              <a:t>, kde je to nutné z důvodů významného veřejného zájmu v oblasti veřejného zdraví, například </a:t>
            </a:r>
            <a:r>
              <a:rPr lang="cs-CZ" sz="1600" b="1" dirty="0">
                <a:solidFill>
                  <a:srgbClr val="800000"/>
                </a:solidFill>
              </a:rPr>
              <a:t>monitorování epidemií</a:t>
            </a:r>
            <a:r>
              <a:rPr lang="cs-CZ" sz="1600" dirty="0"/>
              <a:t>. 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52130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C49A71DE-11D9-4D8C-AB7F-DBB8CA78D0ED}"/>
              </a:ext>
            </a:extLst>
          </p:cNvPr>
          <p:cNvSpPr/>
          <p:nvPr/>
        </p:nvSpPr>
        <p:spPr>
          <a:xfrm>
            <a:off x="118872" y="171449"/>
            <a:ext cx="11676888" cy="56532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0170" indent="-90170">
              <a:spcAft>
                <a:spcPts val="0"/>
              </a:spcAft>
            </a:pPr>
            <a:r>
              <a:rPr lang="cs-CZ" b="1" dirty="0">
                <a:solidFill>
                  <a:srgbClr val="0000FF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6. Pověřenec pro ochranu osobních údajů (DPO) - Data </a:t>
            </a:r>
            <a:r>
              <a:rPr lang="cs-CZ" b="1" dirty="0" err="1">
                <a:solidFill>
                  <a:srgbClr val="0000FF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Protection</a:t>
            </a:r>
            <a:r>
              <a:rPr lang="cs-CZ" b="1" dirty="0">
                <a:solidFill>
                  <a:srgbClr val="0000FF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b="1" dirty="0" err="1">
                <a:solidFill>
                  <a:srgbClr val="0000FF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Officer</a:t>
            </a:r>
            <a:endParaRPr lang="cs-CZ" b="1" dirty="0">
              <a:solidFill>
                <a:srgbClr val="0000FF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0170" indent="-90170">
              <a:spcAft>
                <a:spcPts val="0"/>
              </a:spcAft>
            </a:pPr>
            <a:endParaRPr lang="cs-CZ" b="1" dirty="0">
              <a:solidFill>
                <a:srgbClr val="0000FF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0170" indent="-90170"/>
            <a:r>
              <a:rPr lang="cs-CZ" sz="1600" u="sng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Jmenování</a:t>
            </a:r>
          </a:p>
          <a:p>
            <a:pPr marL="90170" indent="-90170"/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Škola jako „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orgán veřejné moci</a:t>
            </a: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“ rozhoduje o právech a povinnostech dětí, žáků a studentů = škola musí jmenovat pověřence pro ochranu osobních údajů.</a:t>
            </a:r>
          </a:p>
          <a:p>
            <a:pPr marL="90170" indent="-90170"/>
            <a:endParaRPr lang="cs-CZ" sz="16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90170" indent="-90170">
              <a:spcAft>
                <a:spcPts val="0"/>
              </a:spcAft>
            </a:pPr>
            <a:r>
              <a:rPr lang="cs-CZ" sz="1600" u="sng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Odpovědnost</a:t>
            </a:r>
          </a:p>
          <a:p>
            <a:pPr marL="90170" indent="-90170">
              <a:spcAft>
                <a:spcPts val="0"/>
              </a:spcAft>
            </a:pP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Pověřenec je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nápomocnou osobou </a:t>
            </a: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škole při práci s osobními údaji.</a:t>
            </a:r>
            <a:endParaRPr lang="cs-CZ" sz="16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90170" indent="-90170">
              <a:spcAft>
                <a:spcPts val="0"/>
              </a:spcAft>
            </a:pP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Pověřenec je přímo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podřízen řediteli </a:t>
            </a: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školy.</a:t>
            </a:r>
            <a:endParaRPr lang="cs-CZ" sz="16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90170" indent="-90170"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Pověřenec je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dostupný 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správci (škole) i subjektům údajů (zaměstnanci, žáci, zákonní zástupci žáků) osobně i pomocí komunikačních prostředků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0170" indent="-90170">
              <a:lnSpc>
                <a:spcPct val="107000"/>
              </a:lnSpc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Pověřenec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získává veškeré informace 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 ochraně osobních údajů včas, aby mohl poskytnout odpovídající postupy a doporučení.</a:t>
            </a:r>
          </a:p>
          <a:p>
            <a:pPr marL="90170" indent="-90170">
              <a:lnSpc>
                <a:spcPct val="107000"/>
              </a:lnSpc>
              <a:spcAft>
                <a:spcPts val="0"/>
              </a:spcAft>
            </a:pP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0170" indent="-90170">
              <a:lnSpc>
                <a:spcPct val="107000"/>
              </a:lnSpc>
              <a:spcAft>
                <a:spcPts val="0"/>
              </a:spcAft>
            </a:pPr>
            <a:r>
              <a:rPr lang="cs-CZ" sz="16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Úkoly pověřence pro ochranu osobních údajů</a:t>
            </a:r>
          </a:p>
          <a:p>
            <a:pPr marL="90170" indent="-90170"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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monitorovat soulad zpracování osobních údajů s povinnostmi vyplývajícími z nařízení EU,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0170" indent="-90170"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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poskytovat poradenství správcům, zpracovatelům a jejich zaměstnancům, kteří se podílí na zpracování osobních údajů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0170" indent="-90170"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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školit zaměstnance k problematice ochrany osobních údajů,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0170" indent="-90170"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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navrhovat organizační a technická opatření k zabezpečení osobních údajů ve škole, kontrolovat jejich dodržování,</a:t>
            </a:r>
          </a:p>
          <a:p>
            <a:pPr marL="90170" indent="-90170"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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ohlašovat případy porušení zabezpečení osobních údajů řediteli školy a dozorovému úřadu,</a:t>
            </a:r>
          </a:p>
          <a:p>
            <a:pPr marL="90170" indent="-90170"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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pravidelně informovat zaměstnance, žáky, zákonné zástupce žáků o ochraně osobních údajů (GDPR),</a:t>
            </a:r>
          </a:p>
          <a:p>
            <a:pPr marL="90170" indent="-90170"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 …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0170" indent="-90170">
              <a:spcAft>
                <a:spcPts val="0"/>
              </a:spcAft>
            </a:pPr>
            <a:r>
              <a:rPr lang="cs-CZ" b="1" dirty="0">
                <a:solidFill>
                  <a:srgbClr val="0000FF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cs-CZ" dirty="0">
              <a:solidFill>
                <a:srgbClr val="0000FF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81965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035496AC-2170-43FC-A35B-A9A757CB4C53}"/>
              </a:ext>
            </a:extLst>
          </p:cNvPr>
          <p:cNvSpPr/>
          <p:nvPr/>
        </p:nvSpPr>
        <p:spPr>
          <a:xfrm>
            <a:off x="222504" y="197346"/>
            <a:ext cx="1170127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cs-CZ" b="1" dirty="0">
                <a:solidFill>
                  <a:srgbClr val="0000FF"/>
                </a:solidFill>
                <a:ea typeface="Calibri" panose="020F0502020204030204" pitchFamily="34" charset="0"/>
                <a:cs typeface="Calibri Light" panose="020F0302020204030204" pitchFamily="34" charset="0"/>
              </a:rPr>
              <a:t>7. Ohlašování případů porušení zabezpečení osobních údajů dozorovému úřadu čl. 33 a 34 nařízení</a:t>
            </a:r>
          </a:p>
          <a:p>
            <a:pPr marL="90170" indent="-90170">
              <a:spcAft>
                <a:spcPts val="0"/>
              </a:spcAft>
            </a:pPr>
            <a:endParaRPr lang="cs-CZ" dirty="0">
              <a:solidFill>
                <a:srgbClr val="0000FF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0170" indent="-90170"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Jestliže kterákoliv ze zúčastněných stran (správce, zpracovatel, subjekt údajů) získá podezření, že je porušeno zabezpečení osobních údajů, je postup následující:</a:t>
            </a:r>
          </a:p>
          <a:p>
            <a:pPr marL="144145" indent="-144145"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Ihned o tom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informuje ředitele školy 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pověřence k ochraně osobních údajů.</a:t>
            </a:r>
          </a:p>
          <a:p>
            <a:pPr marL="144145" indent="-144145"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Ředitel školy a pověřenec pro ochranu osobních údajů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zhodnotí, zda došlo k porušení 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zabezpečení osobních údajů dle článku 33 a 34 nařízení.</a:t>
            </a:r>
          </a:p>
          <a:p>
            <a:pPr marL="144145" indent="-144145"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Ředitel školy a pověřenec pro ochranu osobních údajů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zjistí povahu a závažnost 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daného porušení zabezpečení osobních údajů a jeho důsledky a nežádoucí účinky pro školu.</a:t>
            </a:r>
          </a:p>
          <a:p>
            <a:pPr marL="144145" indent="-144145"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V případě potvrzení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bezodkladně, nejpozději do 72 hodin, informují dozorový orgán 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(Úřad na ochranu osobních údajů).</a:t>
            </a:r>
          </a:p>
          <a:p>
            <a:pPr marL="144145" indent="-144145"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 V případě pochybností, zda došlo/nedošlo k porušení zabezpečení osobních údajů je vždy vznesen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dotaz na dozorový orgán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144145" indent="-144145"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6. V případě, že došlo k porušení zabezpečení osobních údajů,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oznámí tuto skutečnost ředitel školy subjektu údajů 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(žák, zákonný zástupce, zaměstnanec).</a:t>
            </a:r>
          </a:p>
          <a:p>
            <a:pPr marL="144145" indent="-144145">
              <a:spcAft>
                <a:spcPts val="0"/>
              </a:spcAft>
            </a:pP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 Ředitel školy a pověřenec pro ochranu osobních údajů na základě doporučení dozorového orgánu učiní taková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opatření, aby nedocházelo 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 dalšímu porušování zabezpečení osobních údajů.</a:t>
            </a:r>
          </a:p>
          <a:p>
            <a:pPr>
              <a:spcAft>
                <a:spcPts val="0"/>
              </a:spcAft>
            </a:pPr>
            <a:r>
              <a:rPr lang="cs-CZ" sz="1600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cs-CZ" sz="1600" i="1" dirty="0">
              <a:solidFill>
                <a:srgbClr val="8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49742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24964F62-25C9-4E5C-A162-83B0BD40A59B}"/>
              </a:ext>
            </a:extLst>
          </p:cNvPr>
          <p:cNvSpPr/>
          <p:nvPr/>
        </p:nvSpPr>
        <p:spPr>
          <a:xfrm>
            <a:off x="390457" y="318254"/>
            <a:ext cx="11552161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rgbClr val="0000FF"/>
                </a:solidFill>
                <a:ea typeface="Calibri" panose="020F0502020204030204" pitchFamily="34" charset="0"/>
                <a:cs typeface="Calibri Light" panose="020F0302020204030204" pitchFamily="34" charset="0"/>
              </a:rPr>
              <a:t>8. Závěr</a:t>
            </a:r>
          </a:p>
          <a:p>
            <a:endParaRPr lang="cs-CZ" b="1" dirty="0">
              <a:solidFill>
                <a:srgbClr val="0000FF"/>
              </a:solidFill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lvl="0"/>
            <a:r>
              <a:rPr lang="cs-CZ" sz="1600" dirty="0"/>
              <a:t>Organizace přijímají </a:t>
            </a:r>
            <a:r>
              <a:rPr lang="cs-CZ" sz="1600" b="1" dirty="0">
                <a:solidFill>
                  <a:srgbClr val="800000"/>
                </a:solidFill>
              </a:rPr>
              <a:t>opatření ke zvládnutí </a:t>
            </a:r>
            <a:r>
              <a:rPr lang="cs-CZ" sz="1600" dirty="0"/>
              <a:t>mimořádných opatření (COVID19).  </a:t>
            </a:r>
          </a:p>
          <a:p>
            <a:pPr lvl="0"/>
            <a:endParaRPr lang="cs-CZ" sz="1600" dirty="0"/>
          </a:p>
          <a:p>
            <a:pPr lvl="0"/>
            <a:r>
              <a:rPr lang="cs-CZ" sz="1600" dirty="0"/>
              <a:t>Pravidla ochrany osobních údajů (jako je obecné nařízení - GDPR) </a:t>
            </a:r>
            <a:r>
              <a:rPr lang="cs-CZ" sz="1600" b="1" dirty="0">
                <a:solidFill>
                  <a:srgbClr val="800000"/>
                </a:solidFill>
              </a:rPr>
              <a:t>nestojí v cestě </a:t>
            </a:r>
            <a:r>
              <a:rPr lang="cs-CZ" sz="1600" dirty="0"/>
              <a:t>mimořádným opatřením. Stav nouze může některé kroky legitimizovat.</a:t>
            </a:r>
          </a:p>
          <a:p>
            <a:pPr lvl="0"/>
            <a:endParaRPr lang="cs-CZ" sz="1600" dirty="0"/>
          </a:p>
          <a:p>
            <a:pPr lvl="0"/>
            <a:r>
              <a:rPr lang="cs-CZ" sz="1600" dirty="0"/>
              <a:t>Tyto kroky musí být </a:t>
            </a:r>
            <a:r>
              <a:rPr lang="cs-CZ" sz="1600" b="1" dirty="0">
                <a:solidFill>
                  <a:srgbClr val="800000"/>
                </a:solidFill>
              </a:rPr>
              <a:t>úměrné a časově omezené</a:t>
            </a:r>
            <a:r>
              <a:rPr lang="cs-CZ" sz="1600" dirty="0"/>
              <a:t>.</a:t>
            </a:r>
          </a:p>
          <a:p>
            <a:pPr lvl="0"/>
            <a:endParaRPr lang="cs-CZ" sz="1600" dirty="0"/>
          </a:p>
          <a:p>
            <a:pPr lvl="0"/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 ve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veřejném zájmu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aby se i při současném stavu žáci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vzdělávali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lvl="0"/>
            <a:endParaRPr lang="cs-CZ" sz="16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Při používání nových metod a fotem práce, kdy pracujeme s osobními údaji žáků, dodržujeme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zásady podle obecného nařízení 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EU (GDPR):</a:t>
            </a:r>
          </a:p>
          <a:p>
            <a:pPr lvl="0"/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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shromažďovat pouze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nezbytné osobní údaje 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(například seznam žáků bez dalších informací, např. data narození),</a:t>
            </a:r>
          </a:p>
          <a:p>
            <a:pPr lvl="0"/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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časové omezení 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po dobu platnosti mimořádných opatření,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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již nepotřebné údaje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skartovat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(n</a:t>
            </a:r>
            <a:r>
              <a:rPr lang="cs-CZ" sz="1600" dirty="0"/>
              <a:t>apříklad po skončení mimořádných opatření zrušíme školní </a:t>
            </a:r>
            <a:r>
              <a:rPr lang="cs-CZ" sz="1600" dirty="0" err="1"/>
              <a:t>facebook</a:t>
            </a:r>
            <a:r>
              <a:rPr lang="cs-CZ" sz="1600" dirty="0"/>
              <a:t>, vymažeme elektronické domácí úkoly),</a:t>
            </a:r>
          </a:p>
          <a:p>
            <a:pPr lvl="0"/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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zachovávat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mlčenlivost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 dalších údajích, </a:t>
            </a:r>
          </a:p>
          <a:p>
            <a:pPr lvl="0"/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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dodržujeme </a:t>
            </a:r>
            <a:r>
              <a:rPr lang="cs-CZ" sz="1600" b="1" dirty="0">
                <a:solidFill>
                  <a:srgbClr val="8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pedagogickou etiku </a:t>
            </a:r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při elektronické komunikaci.</a:t>
            </a:r>
          </a:p>
          <a:p>
            <a:pPr lvl="0"/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…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endParaRPr lang="cs-CZ" sz="1600" b="1" dirty="0">
              <a:solidFill>
                <a:srgbClr val="8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cs-CZ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Hledejme způsoby, jak využít nové komunikační aplikace (WhatsApp, Facebook, Messenger, …).</a:t>
            </a:r>
          </a:p>
          <a:p>
            <a:pPr lvl="0"/>
            <a:endParaRPr lang="cs-CZ" sz="1600" b="1" dirty="0">
              <a:solidFill>
                <a:srgbClr val="8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endParaRPr lang="cs-CZ" sz="1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765603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4630</TotalTime>
  <Words>3180</Words>
  <Application>Microsoft Office PowerPoint</Application>
  <PresentationFormat>Širokoúhlá obrazovka</PresentationFormat>
  <Paragraphs>350</Paragraphs>
  <Slides>18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Times New Roman</vt:lpstr>
      <vt:lpstr>Motiv Office</vt:lpstr>
      <vt:lpstr>GDPR a ochrana osobních údajů při současném nouzovém stavu ve školách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GDPR</dc:title>
  <dc:creator>inteli5</dc:creator>
  <cp:lastModifiedBy>inteli5</cp:lastModifiedBy>
  <cp:revision>184</cp:revision>
  <dcterms:created xsi:type="dcterms:W3CDTF">2018-01-11T09:03:02Z</dcterms:created>
  <dcterms:modified xsi:type="dcterms:W3CDTF">2020-04-09T05:31:47Z</dcterms:modified>
</cp:coreProperties>
</file>