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650" r:id="rId2"/>
    <p:sldId id="651" r:id="rId3"/>
    <p:sldId id="630" r:id="rId4"/>
    <p:sldId id="631" r:id="rId5"/>
    <p:sldId id="632" r:id="rId6"/>
    <p:sldId id="633" r:id="rId7"/>
    <p:sldId id="634" r:id="rId8"/>
    <p:sldId id="635" r:id="rId9"/>
    <p:sldId id="636" r:id="rId10"/>
    <p:sldId id="637" r:id="rId11"/>
    <p:sldId id="652" r:id="rId12"/>
    <p:sldId id="638" r:id="rId13"/>
    <p:sldId id="639" r:id="rId14"/>
    <p:sldId id="640" r:id="rId15"/>
    <p:sldId id="641" r:id="rId16"/>
    <p:sldId id="654" r:id="rId17"/>
    <p:sldId id="642" r:id="rId18"/>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105" d="100"/>
          <a:sy n="105" d="100"/>
        </p:scale>
        <p:origin x="12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CD1EF62-4A71-440D-9A2B-ED98F630BDB1}"/>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687E1C29-0306-43A5-B5D6-117AFF3332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D9AB06C0-945F-47B7-9AC3-D30CE4BB75AE}"/>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5" name="Zástupný symbol pro zápatí 4">
            <a:extLst>
              <a:ext uri="{FF2B5EF4-FFF2-40B4-BE49-F238E27FC236}">
                <a16:creationId xmlns:a16="http://schemas.microsoft.com/office/drawing/2014/main" id="{8D708D46-4D2F-4827-9B81-D8569E2C7B0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F259EAA-43E7-4883-BBE3-8D2BB3FBC9B5}"/>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1563779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CDB134-2A2C-4750-8195-A6BD84482E59}"/>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47864AA9-4D05-4BA7-B56E-0F2ACE6B56B2}"/>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78422F0-3E1D-4AEB-B014-81C4743F7B7F}"/>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5" name="Zástupný symbol pro zápatí 4">
            <a:extLst>
              <a:ext uri="{FF2B5EF4-FFF2-40B4-BE49-F238E27FC236}">
                <a16:creationId xmlns:a16="http://schemas.microsoft.com/office/drawing/2014/main" id="{852D3C22-7DD8-47C7-B3EA-B90C4680B2F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6517B26-9A61-4240-974A-F8360DE8E3ED}"/>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267697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8F7DF71-8A96-43EE-BD0D-F7D41B16FE79}"/>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E8DD9DC3-DE5C-4517-BD6F-A0752A8FC0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69989665-A0C5-4374-A955-0E3EE3B74778}"/>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5" name="Zástupný symbol pro zápatí 4">
            <a:extLst>
              <a:ext uri="{FF2B5EF4-FFF2-40B4-BE49-F238E27FC236}">
                <a16:creationId xmlns:a16="http://schemas.microsoft.com/office/drawing/2014/main" id="{B4B8D364-9E8A-4C79-9AF9-FA39499479B8}"/>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03C94FC-21F6-4258-B118-BB41FD98DA46}"/>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83816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72F5745-DB4C-41C7-B2FA-11C1E0DF5C7E}"/>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A56FF1A4-DE35-40CE-8389-144BFF3B43F6}"/>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C11432BD-6764-4D2B-A922-E67467645871}"/>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7EE3AE65-6782-4DE4-A014-E4580F0B2147}"/>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6" name="Zástupný symbol pro zápatí 5">
            <a:extLst>
              <a:ext uri="{FF2B5EF4-FFF2-40B4-BE49-F238E27FC236}">
                <a16:creationId xmlns:a16="http://schemas.microsoft.com/office/drawing/2014/main" id="{7A8F54C0-CA49-440F-825D-46562DF9BB6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FFCF14C-DC06-42AA-A169-6961F51BCD88}"/>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590511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85A3C49-1FEE-48F2-997D-E43DC83039BF}"/>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EE0DEDF4-F6E0-4367-B325-7ED262CAC9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5410BD11-EDE8-456F-959F-CEA93738E825}"/>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3408C05C-C218-43E5-A74C-DC200E9787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0B5C291-19C1-4F9B-B283-07B7CA1074D7}"/>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3CF25972-0BBF-4798-B1D8-09C164BC98B5}"/>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8" name="Zástupný symbol pro zápatí 7">
            <a:extLst>
              <a:ext uri="{FF2B5EF4-FFF2-40B4-BE49-F238E27FC236}">
                <a16:creationId xmlns:a16="http://schemas.microsoft.com/office/drawing/2014/main" id="{F018F794-819E-42CD-B9C6-21A47309501D}"/>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B9905D7-DD80-427B-8860-14E892B7036C}"/>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362373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2768801-5CC2-4BFD-8617-E9B210B3BAB0}"/>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C934386C-5AB3-4C2D-8D38-094BC599C0F2}"/>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4" name="Zástupný symbol pro zápatí 3">
            <a:extLst>
              <a:ext uri="{FF2B5EF4-FFF2-40B4-BE49-F238E27FC236}">
                <a16:creationId xmlns:a16="http://schemas.microsoft.com/office/drawing/2014/main" id="{1176F228-1226-4859-BEC8-545F348B6B5C}"/>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38E0E36A-AE1E-458A-8580-9D2708DB88D2}"/>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502773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3E73DE39-1CA3-404E-917D-C2A1F8C4B820}"/>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3" name="Zástupný symbol pro zápatí 2">
            <a:extLst>
              <a:ext uri="{FF2B5EF4-FFF2-40B4-BE49-F238E27FC236}">
                <a16:creationId xmlns:a16="http://schemas.microsoft.com/office/drawing/2014/main" id="{4E458C60-2319-48DE-93E0-CF92D355900F}"/>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13C77B22-0FBD-4128-8294-67E872095A2B}"/>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536588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A5EA0FE-D68E-4429-ABAC-565D718A495C}"/>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97F7F798-FCC4-4C71-87B9-D95957B3D2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53F4BCA7-D64A-4B65-AF87-00A6C5791C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FF18E9B9-705D-44ED-9001-E55A5966181D}"/>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6" name="Zástupný symbol pro zápatí 5">
            <a:extLst>
              <a:ext uri="{FF2B5EF4-FFF2-40B4-BE49-F238E27FC236}">
                <a16:creationId xmlns:a16="http://schemas.microsoft.com/office/drawing/2014/main" id="{1622D350-9507-49FF-BC94-708113D27E5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0BD4D29-360B-4CA5-8FC0-245126344903}"/>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2054561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582C72-696D-4D92-8410-B243A78005E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D278BD27-6183-4347-B7EB-A5FD81B5A9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30A79125-1B6F-44CA-961B-8CC6DB601C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A72306A8-AE2F-4E6F-B3E2-6D44120388C5}"/>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6" name="Zástupný symbol pro zápatí 5">
            <a:extLst>
              <a:ext uri="{FF2B5EF4-FFF2-40B4-BE49-F238E27FC236}">
                <a16:creationId xmlns:a16="http://schemas.microsoft.com/office/drawing/2014/main" id="{0522E018-2AA2-4388-BDB4-48EC160DEF4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7798CC3-CE1A-4433-803F-BBCED4569C31}"/>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1647941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143552C-506D-4E8B-A639-16F9E16230DB}"/>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59F9E4E-EF45-4D21-9689-77B33C5F43F1}"/>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18F64567-8E0F-4DEC-8613-9F2A2687633E}"/>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5" name="Zástupný symbol pro zápatí 4">
            <a:extLst>
              <a:ext uri="{FF2B5EF4-FFF2-40B4-BE49-F238E27FC236}">
                <a16:creationId xmlns:a16="http://schemas.microsoft.com/office/drawing/2014/main" id="{8D74B87B-598D-43DD-9457-9A1F850A6261}"/>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BB83216-40D8-493F-A14B-2012B7A796A3}"/>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2427514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E6DB8AE9-7B98-4127-9647-D550BD557BF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6B56517C-5941-4550-94FA-E2A6C4C487E5}"/>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F24F600-BCAD-4A8F-8DCB-94D32403F280}"/>
              </a:ext>
            </a:extLst>
          </p:cNvPr>
          <p:cNvSpPr>
            <a:spLocks noGrp="1"/>
          </p:cNvSpPr>
          <p:nvPr>
            <p:ph type="dt" sz="half" idx="10"/>
          </p:nvPr>
        </p:nvSpPr>
        <p:spPr/>
        <p:txBody>
          <a:bodyPr/>
          <a:lstStyle/>
          <a:p>
            <a:fld id="{2A31691F-996D-4536-9BEE-17A308E3D5D3}" type="datetimeFigureOut">
              <a:rPr lang="cs-CZ" smtClean="0"/>
              <a:t>07.04.2020</a:t>
            </a:fld>
            <a:endParaRPr lang="cs-CZ"/>
          </a:p>
        </p:txBody>
      </p:sp>
      <p:sp>
        <p:nvSpPr>
          <p:cNvPr id="5" name="Zástupný symbol pro zápatí 4">
            <a:extLst>
              <a:ext uri="{FF2B5EF4-FFF2-40B4-BE49-F238E27FC236}">
                <a16:creationId xmlns:a16="http://schemas.microsoft.com/office/drawing/2014/main" id="{51299810-54C2-4F9E-87C4-25C565AEE7F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31BBC18-12E5-44F1-9C1B-5F1B811D2775}"/>
              </a:ext>
            </a:extLst>
          </p:cNvPr>
          <p:cNvSpPr>
            <a:spLocks noGrp="1"/>
          </p:cNvSpPr>
          <p:nvPr>
            <p:ph type="sldNum" sz="quarter" idx="12"/>
          </p:nvPr>
        </p:nvSpPr>
        <p:spPr/>
        <p:txBody>
          <a:bodyPr/>
          <a:lstStyle/>
          <a:p>
            <a:fld id="{FA05E030-702F-4B43-BAAE-6028775E3793}" type="slidenum">
              <a:rPr lang="cs-CZ" smtClean="0"/>
              <a:t>‹#›</a:t>
            </a:fld>
            <a:endParaRPr lang="cs-CZ"/>
          </a:p>
        </p:txBody>
      </p:sp>
    </p:spTree>
    <p:extLst>
      <p:ext uri="{BB962C8B-B14F-4D97-AF65-F5344CB8AC3E}">
        <p14:creationId xmlns:p14="http://schemas.microsoft.com/office/powerpoint/2010/main" val="2410945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EDAF06C-5952-4BDC-B7DC-45D9DD45E6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60BBB0CA-B392-4E41-AB38-3E2C8B54A4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0AE19E3-5C10-4239-A2A4-516E78DEC2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31691F-996D-4536-9BEE-17A308E3D5D3}" type="datetimeFigureOut">
              <a:rPr lang="cs-CZ" smtClean="0"/>
              <a:t>07.04.2020</a:t>
            </a:fld>
            <a:endParaRPr lang="cs-CZ"/>
          </a:p>
        </p:txBody>
      </p:sp>
      <p:sp>
        <p:nvSpPr>
          <p:cNvPr id="5" name="Zástupný symbol pro zápatí 4">
            <a:extLst>
              <a:ext uri="{FF2B5EF4-FFF2-40B4-BE49-F238E27FC236}">
                <a16:creationId xmlns:a16="http://schemas.microsoft.com/office/drawing/2014/main" id="{C0CD1400-43FB-48E8-9685-218DE67CD8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20E2086D-3BB0-4F03-8754-3AD7B9D513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05E030-702F-4B43-BAAE-6028775E3793}" type="slidenum">
              <a:rPr lang="cs-CZ" smtClean="0"/>
              <a:t>‹#›</a:t>
            </a:fld>
            <a:endParaRPr lang="cs-CZ"/>
          </a:p>
        </p:txBody>
      </p:sp>
    </p:spTree>
    <p:extLst>
      <p:ext uri="{BB962C8B-B14F-4D97-AF65-F5344CB8AC3E}">
        <p14:creationId xmlns:p14="http://schemas.microsoft.com/office/powerpoint/2010/main" val="35262430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nadalku.msmt.cz/cs"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5CD6621F-F2F7-472B-953E-FBBCEDF8DC6B}"/>
              </a:ext>
            </a:extLst>
          </p:cNvPr>
          <p:cNvSpPr/>
          <p:nvPr/>
        </p:nvSpPr>
        <p:spPr>
          <a:xfrm>
            <a:off x="1609344" y="1674674"/>
            <a:ext cx="9573768" cy="1754326"/>
          </a:xfrm>
          <a:prstGeom prst="rect">
            <a:avLst/>
          </a:prstGeom>
        </p:spPr>
        <p:txBody>
          <a:bodyPr wrap="square">
            <a:spAutoFit/>
          </a:bodyPr>
          <a:lstStyle/>
          <a:p>
            <a:pPr lvl="0"/>
            <a:r>
              <a:rPr lang="cs-CZ" sz="5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Pracovní právo ve školách a nouzový stav na území ČR</a:t>
            </a:r>
            <a:endParaRPr lang="cs-CZ" sz="5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86030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B646DE4A-DBC7-4D57-B8E4-8405A372B035}"/>
              </a:ext>
            </a:extLst>
          </p:cNvPr>
          <p:cNvSpPr/>
          <p:nvPr/>
        </p:nvSpPr>
        <p:spPr>
          <a:xfrm>
            <a:off x="807720" y="417157"/>
            <a:ext cx="10850880" cy="3539430"/>
          </a:xfrm>
          <a:prstGeom prst="rect">
            <a:avLst/>
          </a:prstGeom>
        </p:spPr>
        <p:txBody>
          <a:bodyPr wrap="square">
            <a:spAutoFit/>
          </a:bodyPr>
          <a:lstStyle/>
          <a:p>
            <a:pPr>
              <a:spcAft>
                <a:spcPts val="0"/>
              </a:spcAft>
            </a:pPr>
            <a:r>
              <a:rPr lang="cs-CZ" sz="1600" b="1" i="1" dirty="0">
                <a:solidFill>
                  <a:srgbClr val="800000"/>
                </a:solidFill>
                <a:latin typeface="Calibri" panose="020F0502020204030204" pitchFamily="34" charset="0"/>
                <a:ea typeface="Calibri" panose="020F0502020204030204" pitchFamily="34" charset="0"/>
                <a:cs typeface="Times New Roman" panose="02020603050405020304" pitchFamily="18" charset="0"/>
              </a:rPr>
              <a:t>Obsah přednášky:</a:t>
            </a:r>
          </a:p>
          <a:p>
            <a:pPr>
              <a:spcAft>
                <a:spcPts val="0"/>
              </a:spcAft>
            </a:pP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1. Mimořádná opatření</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2. Výkon práce při mimořádných opatřeních</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449580">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2.1 Změna místa výkonu práce</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449580">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2.2 Přímá a nepřímá práce pedagogických pracovníků </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449580">
              <a:spcAft>
                <a:spcPts val="0"/>
              </a:spcAft>
            </a:pPr>
            <a:r>
              <a:rPr lang="cs-CZ" sz="1600" i="1" dirty="0">
                <a:latin typeface="Calibri" panose="020F0502020204030204" pitchFamily="34" charset="0"/>
                <a:ea typeface="Calibri" panose="020F0502020204030204" pitchFamily="34" charset="0"/>
                <a:cs typeface="Calibri" panose="020F0502020204030204" pitchFamily="34" charset="0"/>
              </a:rPr>
              <a:t>2.4 Formy a metody práce</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449580">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2.5 Zadávání domácích úkolů a hodnocení žáků</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3. Překážky v práci</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449580">
              <a:spcAft>
                <a:spcPts val="0"/>
              </a:spcAft>
            </a:pPr>
            <a:r>
              <a:rPr lang="cs-CZ" sz="1600" i="1" dirty="0">
                <a:latin typeface="Calibri" panose="020F0502020204030204" pitchFamily="34" charset="0"/>
                <a:ea typeface="Calibri" panose="020F0502020204030204" pitchFamily="34" charset="0"/>
                <a:cs typeface="Calibri" panose="020F0502020204030204" pitchFamily="34" charset="0"/>
              </a:rPr>
              <a:t>3.1 Překážky v práci na straně zaměstnance</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449580">
              <a:spcAft>
                <a:spcPts val="0"/>
              </a:spcAft>
            </a:pPr>
            <a:r>
              <a:rPr lang="cs-CZ" sz="1600" i="1" dirty="0">
                <a:latin typeface="Calibri" panose="020F0502020204030204" pitchFamily="34" charset="0"/>
                <a:ea typeface="Calibri" panose="020F0502020204030204" pitchFamily="34" charset="0"/>
                <a:cs typeface="Calibri" panose="020F0502020204030204" pitchFamily="34" charset="0"/>
              </a:rPr>
              <a:t>3.2 Překážky na straně zaměstnavatele</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4. </a:t>
            </a:r>
            <a:r>
              <a:rPr lang="cs-CZ" sz="1600" i="1" dirty="0">
                <a:latin typeface="Calibri" panose="020F0502020204030204" pitchFamily="34" charset="0"/>
                <a:ea typeface="Calibri" panose="020F0502020204030204" pitchFamily="34" charset="0"/>
                <a:cs typeface="Calibri" panose="020F0502020204030204" pitchFamily="34" charset="0"/>
              </a:rPr>
              <a:t>Čerpání dovolené</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cs-CZ" sz="1600" i="1" dirty="0">
                <a:latin typeface="Calibri" panose="020F0502020204030204" pitchFamily="34" charset="0"/>
                <a:ea typeface="Calibri" panose="020F0502020204030204" pitchFamily="34" charset="0"/>
                <a:cs typeface="Calibri" panose="020F0502020204030204" pitchFamily="34" charset="0"/>
              </a:rPr>
              <a:t>5. Volno ke studiu</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cs-CZ" sz="1600" i="1" dirty="0">
                <a:latin typeface="Calibri" panose="020F0502020204030204" pitchFamily="34" charset="0"/>
                <a:ea typeface="Calibri" panose="020F0502020204030204" pitchFamily="34" charset="0"/>
                <a:cs typeface="Times New Roman" panose="02020603050405020304" pitchFamily="18" charset="0"/>
              </a:rPr>
              <a:t>6. Další souvislosti</a:t>
            </a:r>
            <a:endParaRPr lang="cs-CZ"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8193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CA0DE548-DF40-4D28-BFCD-415E423A3425}"/>
              </a:ext>
            </a:extLst>
          </p:cNvPr>
          <p:cNvSpPr/>
          <p:nvPr/>
        </p:nvSpPr>
        <p:spPr>
          <a:xfrm>
            <a:off x="210312" y="212641"/>
            <a:ext cx="11594592" cy="6524863"/>
          </a:xfrm>
          <a:prstGeom prst="rect">
            <a:avLst/>
          </a:prstGeom>
        </p:spPr>
        <p:txBody>
          <a:bodyPr wrap="square">
            <a:spAutoFit/>
          </a:bodyPr>
          <a:lstStyle/>
          <a:p>
            <a:r>
              <a:rPr lang="cs-CZ" b="1" dirty="0">
                <a:solidFill>
                  <a:srgbClr val="0000FF"/>
                </a:solidFill>
                <a:latin typeface="Calibri" panose="020F0502020204030204" pitchFamily="34" charset="0"/>
                <a:ea typeface="Calibri" panose="020F0502020204030204" pitchFamily="34" charset="0"/>
                <a:cs typeface="Times New Roman" panose="02020603050405020304" pitchFamily="18" charset="0"/>
              </a:rPr>
              <a:t>1. Mimořádná opatření</a:t>
            </a:r>
            <a:endParaRPr lang="cs-CZ"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Mimořádné opatření Ministerstva zdravotnictví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zakazuje osobní účast žáků </a:t>
            </a:r>
            <a:r>
              <a:rPr lang="cs-CZ" sz="1600" dirty="0">
                <a:latin typeface="Calibri" panose="020F0502020204030204" pitchFamily="34" charset="0"/>
                <a:ea typeface="Calibri" panose="020F0502020204030204" pitchFamily="34" charset="0"/>
                <a:cs typeface="Times New Roman" panose="02020603050405020304" pitchFamily="18" charset="0"/>
              </a:rPr>
              <a:t>na základním, středním a vyšším odborném vzdělávání ve školách a školských zařízeních od 11.3.2020 do dovolání. Toto opatření se ale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nevztahuje na zaměstnance školy</a:t>
            </a:r>
            <a:r>
              <a:rPr lang="cs-CZ" sz="1600" dirty="0">
                <a:latin typeface="Calibri" panose="020F0502020204030204" pitchFamily="34" charset="0"/>
                <a:ea typeface="Calibri" panose="020F0502020204030204" pitchFamily="34" charset="0"/>
                <a:cs typeface="Times New Roman" panose="02020603050405020304" pitchFamily="18" charset="0"/>
              </a:rPr>
              <a:t>. Ti jsou povinni plnit úkoly dané ředitele školy a docházet do práce, jestliže jim to ředitel školy nařídí. Příkazy ředitele však musí být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v souladu s doporučeními Ministerstva zdravotnictví </a:t>
            </a:r>
            <a:r>
              <a:rPr lang="cs-CZ" sz="1600" dirty="0">
                <a:latin typeface="Calibri" panose="020F0502020204030204" pitchFamily="34" charset="0"/>
                <a:ea typeface="Calibri" panose="020F0502020204030204" pitchFamily="34" charset="0"/>
                <a:cs typeface="Times New Roman" panose="02020603050405020304" pitchFamily="18" charset="0"/>
              </a:rPr>
              <a:t>(sborovna plná pedagogů 8 hodin denně, …).</a:t>
            </a:r>
          </a:p>
          <a:p>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 Mimořádná opatření řeší mimořádnou situaci, vždy je však potřeba dodržet právní rámec pro možná řešení situace !!!</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pPr marL="144145" indent="-144145"/>
            <a:r>
              <a:rPr lang="cs-CZ" sz="1600" u="sng" dirty="0">
                <a:latin typeface="Calibri" panose="020F0502020204030204" pitchFamily="34" charset="0"/>
                <a:ea typeface="Calibri" panose="020F0502020204030204" pitchFamily="34" charset="0"/>
                <a:cs typeface="Times New Roman" panose="02020603050405020304" pitchFamily="18" charset="0"/>
              </a:rPr>
              <a:t>Možnosti řešení:</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1. Zaměstnanec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dále vykonává práci </a:t>
            </a:r>
            <a:r>
              <a:rPr lang="cs-CZ" sz="1600" dirty="0">
                <a:latin typeface="Calibri" panose="020F0502020204030204" pitchFamily="34" charset="0"/>
                <a:ea typeface="Calibri" panose="020F0502020204030204" pitchFamily="34" charset="0"/>
                <a:cs typeface="Times New Roman" panose="02020603050405020304" pitchFamily="18" charset="0"/>
              </a:rPr>
              <a:t>pro zaměstnavatele, avšak s omezením daných nouzovým stavem.</a:t>
            </a: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2. Bude se jednat o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překážku v práci </a:t>
            </a:r>
            <a:r>
              <a:rPr lang="cs-CZ" sz="1600" dirty="0">
                <a:latin typeface="Calibri" panose="020F0502020204030204" pitchFamily="34" charset="0"/>
                <a:ea typeface="Calibri" panose="020F0502020204030204" pitchFamily="34" charset="0"/>
                <a:cs typeface="Times New Roman" panose="02020603050405020304" pitchFamily="18" charset="0"/>
              </a:rPr>
              <a:t>na straně zaměstnance nebo na straně zaměstnavatele.</a:t>
            </a: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3. </a:t>
            </a:r>
            <a:r>
              <a:rPr lang="cs-CZ" sz="1600" dirty="0">
                <a:latin typeface="Calibri" panose="020F0502020204030204" pitchFamily="34" charset="0"/>
                <a:ea typeface="Calibri" panose="020F0502020204030204" pitchFamily="34" charset="0"/>
                <a:cs typeface="Calibri" panose="020F0502020204030204" pitchFamily="34" charset="0"/>
              </a:rPr>
              <a:t>Zaměstnavatel dohodne zaměstnancem </a:t>
            </a:r>
            <a:r>
              <a:rPr lang="cs-CZ" sz="1600" b="1" dirty="0">
                <a:solidFill>
                  <a:srgbClr val="990000"/>
                </a:solidFill>
                <a:latin typeface="Calibri" panose="020F0502020204030204" pitchFamily="34" charset="0"/>
                <a:ea typeface="Calibri" panose="020F0502020204030204" pitchFamily="34" charset="0"/>
                <a:cs typeface="Calibri" panose="020F0502020204030204" pitchFamily="34" charset="0"/>
              </a:rPr>
              <a:t>čerpání dovolené </a:t>
            </a:r>
            <a:r>
              <a:rPr lang="cs-CZ" sz="1600" dirty="0">
                <a:latin typeface="Calibri" panose="020F0502020204030204" pitchFamily="34" charset="0"/>
                <a:ea typeface="Calibri" panose="020F0502020204030204" pitchFamily="34" charset="0"/>
                <a:cs typeface="Calibri" panose="020F0502020204030204" pitchFamily="34" charset="0"/>
              </a:rPr>
              <a:t>nebo čerpání dovolené určí.</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Calibri" panose="020F0502020204030204" pitchFamily="34" charset="0"/>
              </a:rPr>
              <a:t>4. Ředitel školy určí pedagogickému pracovníkovi </a:t>
            </a:r>
            <a:r>
              <a:rPr lang="cs-CZ" sz="1600" b="1" dirty="0">
                <a:solidFill>
                  <a:srgbClr val="990000"/>
                </a:solidFill>
                <a:latin typeface="Calibri" panose="020F0502020204030204" pitchFamily="34" charset="0"/>
                <a:ea typeface="Calibri" panose="020F0502020204030204" pitchFamily="34" charset="0"/>
                <a:cs typeface="Calibri" panose="020F0502020204030204" pitchFamily="34" charset="0"/>
              </a:rPr>
              <a:t>volno ke studiu </a:t>
            </a:r>
            <a:r>
              <a:rPr lang="cs-CZ" sz="1600" dirty="0">
                <a:latin typeface="Calibri" panose="020F0502020204030204" pitchFamily="34" charset="0"/>
                <a:ea typeface="Calibri" panose="020F0502020204030204" pitchFamily="34" charset="0"/>
                <a:cs typeface="Calibri" panose="020F0502020204030204" pitchFamily="34" charset="0"/>
              </a:rPr>
              <a:t>dle </a:t>
            </a:r>
            <a:r>
              <a:rPr lang="cs-CZ" sz="1600" dirty="0">
                <a:latin typeface="Calibri" panose="020F0502020204030204" pitchFamily="34" charset="0"/>
                <a:ea typeface="Calibri" panose="020F0502020204030204" pitchFamily="34" charset="0"/>
                <a:cs typeface="Times New Roman" panose="02020603050405020304" pitchFamily="18" charset="0"/>
              </a:rPr>
              <a:t>§ 24 odst. 4 písm. b) zákona o pedagogických pracovnících.</a:t>
            </a: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Řešení pracovněprávních vztahů je možné také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kombinovat</a:t>
            </a:r>
            <a:r>
              <a:rPr lang="cs-CZ" sz="1600" dirty="0">
                <a:latin typeface="Calibri" panose="020F0502020204030204" pitchFamily="34" charset="0"/>
                <a:ea typeface="Calibri" panose="020F0502020204030204" pitchFamily="34" charset="0"/>
                <a:cs typeface="Times New Roman" panose="02020603050405020304" pitchFamily="18" charset="0"/>
              </a:rPr>
              <a:t>, například:</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Vychovatelka školní družiny bude vykonávat práce související (úprava a doplnění ŠVP, studium pedagogické literatury, seznámení se s doporučeními PPP, …) a poté bude následovat překážka na straně zaměstnavatele.</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Uklízečka bude vykonávat úklidové práce a poté bude následovat dovolená.</a:t>
            </a:r>
          </a:p>
          <a:p>
            <a:pPr marL="90170" indent="-90170"/>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90170" indent="-90170"/>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b="1" dirty="0">
                <a:solidFill>
                  <a:srgbClr val="800000"/>
                </a:solidFill>
              </a:rPr>
              <a:t>Opatření MŠMT: Informace k mimořádnému opatření MZ k uzavření škol</a:t>
            </a:r>
          </a:p>
          <a:p>
            <a:r>
              <a:rPr lang="cs-CZ" sz="1600" dirty="0"/>
              <a:t>- kterých škol se opatření týká (základních škol, základních škol speciálních, středních škol, konzervatoří a vyšších odborných škol, …),</a:t>
            </a:r>
          </a:p>
          <a:p>
            <a:r>
              <a:rPr lang="cs-CZ" sz="1600" dirty="0"/>
              <a:t>- přestože se výslovně netýká, MŠMT doporučuje zvážit situaci (mateřské školy, základní umělecké školy, …),</a:t>
            </a:r>
          </a:p>
          <a:p>
            <a:r>
              <a:rPr lang="cs-CZ" sz="1600" dirty="0"/>
              <a:t>- distanční vzdělávání místo prezenčního vzdělávání (rozhoduje ředitel školy),</a:t>
            </a:r>
          </a:p>
          <a:p>
            <a:r>
              <a:rPr lang="cs-CZ" sz="1600" dirty="0"/>
              <a:t>- povinnosti zaměstnanců školy.</a:t>
            </a:r>
          </a:p>
        </p:txBody>
      </p:sp>
    </p:spTree>
    <p:extLst>
      <p:ext uri="{BB962C8B-B14F-4D97-AF65-F5344CB8AC3E}">
        <p14:creationId xmlns:p14="http://schemas.microsoft.com/office/powerpoint/2010/main" val="3613191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F459FAA9-5971-4928-88A8-5E915C81387D}"/>
              </a:ext>
            </a:extLst>
          </p:cNvPr>
          <p:cNvSpPr/>
          <p:nvPr/>
        </p:nvSpPr>
        <p:spPr>
          <a:xfrm>
            <a:off x="367284" y="500681"/>
            <a:ext cx="11457432" cy="5539978"/>
          </a:xfrm>
          <a:prstGeom prst="rect">
            <a:avLst/>
          </a:prstGeom>
        </p:spPr>
        <p:txBody>
          <a:bodyPr wrap="square">
            <a:spAutoFit/>
          </a:bodyPr>
          <a:lstStyle/>
          <a:p>
            <a:r>
              <a:rPr lang="cs-CZ" b="1" dirty="0">
                <a:solidFill>
                  <a:srgbClr val="0000FF"/>
                </a:solidFill>
                <a:latin typeface="Calibri" panose="020F0502020204030204" pitchFamily="34" charset="0"/>
                <a:ea typeface="Calibri" panose="020F0502020204030204" pitchFamily="34" charset="0"/>
                <a:cs typeface="Times New Roman" panose="02020603050405020304" pitchFamily="18" charset="0"/>
              </a:rPr>
              <a:t>2. Výkon práce při mimořádných opatřeních</a:t>
            </a:r>
            <a:endParaRPr lang="cs-CZ"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Zaměstnanec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dále vykonává práci</a:t>
            </a:r>
            <a:r>
              <a:rPr lang="cs-CZ" sz="1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cs-CZ" sz="1600" dirty="0">
                <a:latin typeface="Calibri" panose="020F0502020204030204" pitchFamily="34" charset="0"/>
                <a:ea typeface="Calibri" panose="020F0502020204030204" pitchFamily="34" charset="0"/>
                <a:cs typeface="Times New Roman" panose="02020603050405020304" pitchFamily="18" charset="0"/>
              </a:rPr>
              <a:t>pro zaměstnavatele (ředitele školy), avšak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s omezením </a:t>
            </a:r>
            <a:r>
              <a:rPr lang="cs-CZ" sz="1600" dirty="0">
                <a:latin typeface="Calibri" panose="020F0502020204030204" pitchFamily="34" charset="0"/>
                <a:ea typeface="Calibri" panose="020F0502020204030204" pitchFamily="34" charset="0"/>
                <a:cs typeface="Times New Roman" panose="02020603050405020304" pitchFamily="18" charset="0"/>
              </a:rPr>
              <a:t>daných nouzovým stavem. </a:t>
            </a:r>
          </a:p>
          <a:p>
            <a:r>
              <a:rPr lang="cs-CZ" sz="1600" dirty="0">
                <a:latin typeface="Calibri" panose="020F0502020204030204" pitchFamily="34" charset="0"/>
                <a:ea typeface="Calibri" panose="020F0502020204030204" pitchFamily="34" charset="0"/>
                <a:cs typeface="Times New Roman" panose="02020603050405020304" pitchFamily="18" charset="0"/>
              </a:rPr>
              <a:t>Zde je nutné rozlišovat, zda se jedná o práci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pedagogických nebo nepedagogických pracovníků</a:t>
            </a:r>
            <a:r>
              <a:rPr lang="cs-CZ" sz="1600" dirty="0">
                <a:latin typeface="Calibri" panose="020F0502020204030204" pitchFamily="34" charset="0"/>
                <a:ea typeface="Calibri" panose="020F0502020204030204" pitchFamily="34" charset="0"/>
                <a:cs typeface="Times New Roman" panose="02020603050405020304" pitchFamily="18" charset="0"/>
              </a:rPr>
              <a:t>, praxe ukazuje, že jsou při výkonu práce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rozdíly i u profesí</a:t>
            </a:r>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učitel 	x 	vychovatel nebo asistent pedagoga,</a:t>
            </a:r>
          </a:p>
          <a:p>
            <a:r>
              <a:rPr lang="cs-CZ" sz="1600" dirty="0">
                <a:latin typeface="Calibri" panose="020F0502020204030204" pitchFamily="34" charset="0"/>
                <a:ea typeface="Calibri" panose="020F0502020204030204" pitchFamily="34" charset="0"/>
                <a:cs typeface="Times New Roman" panose="02020603050405020304" pitchFamily="18" charset="0"/>
              </a:rPr>
              <a:t>uklízečka 	x 	účetní.</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2.1 Změna místa výkonu práce</a:t>
            </a:r>
            <a:endParaRPr lang="cs-CZ" sz="16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Místo výkonu práce je </a:t>
            </a:r>
            <a:r>
              <a:rPr lang="cs-CZ" sz="1600" b="1" dirty="0">
                <a:solidFill>
                  <a:srgbClr val="990000"/>
                </a:solidFill>
                <a:latin typeface="Calibri" panose="020F0502020204030204" pitchFamily="34" charset="0"/>
                <a:ea typeface="Times New Roman" panose="02020603050405020304" pitchFamily="18" charset="0"/>
              </a:rPr>
              <a:t>určeno pracovní smlouvou </a:t>
            </a:r>
            <a:r>
              <a:rPr lang="cs-CZ" sz="1600" dirty="0">
                <a:latin typeface="Calibri" panose="020F0502020204030204" pitchFamily="34" charset="0"/>
                <a:ea typeface="Times New Roman" panose="02020603050405020304" pitchFamily="18" charset="0"/>
              </a:rPr>
              <a:t>(§ 34 zákoníku práce). Zpravidla se jedná o organizační jednotku (adresa školy), nebo šířeji, například obec. </a:t>
            </a:r>
          </a:p>
          <a:p>
            <a:r>
              <a:rPr lang="cs-CZ" sz="1600" dirty="0">
                <a:latin typeface="Calibri" panose="020F0502020204030204" pitchFamily="34" charset="0"/>
                <a:ea typeface="Times New Roman" panose="02020603050405020304" pitchFamily="18" charset="0"/>
              </a:rPr>
              <a:t>Protože se jedná o povinnou součást pracovní smlouvy, </a:t>
            </a:r>
            <a:r>
              <a:rPr lang="cs-CZ" sz="1600" b="1" dirty="0">
                <a:solidFill>
                  <a:srgbClr val="800000"/>
                </a:solidFill>
                <a:latin typeface="Calibri" panose="020F0502020204030204" pitchFamily="34" charset="0"/>
                <a:ea typeface="Times New Roman" panose="02020603050405020304" pitchFamily="18" charset="0"/>
              </a:rPr>
              <a:t>nemůže</a:t>
            </a:r>
            <a:r>
              <a:rPr lang="cs-CZ" sz="1600" dirty="0">
                <a:latin typeface="Calibri" panose="020F0502020204030204" pitchFamily="34" charset="0"/>
                <a:ea typeface="Times New Roman" panose="02020603050405020304" pitchFamily="18" charset="0"/>
              </a:rPr>
              <a:t> ředitel školy využít </a:t>
            </a:r>
            <a:r>
              <a:rPr lang="cs-CZ" sz="1600" b="1" dirty="0">
                <a:solidFill>
                  <a:srgbClr val="800000"/>
                </a:solidFill>
                <a:latin typeface="Calibri" panose="020F0502020204030204" pitchFamily="34" charset="0"/>
                <a:ea typeface="Times New Roman" panose="02020603050405020304" pitchFamily="18" charset="0"/>
              </a:rPr>
              <a:t>nadřazenost zaměstnavatele </a:t>
            </a:r>
            <a:r>
              <a:rPr lang="cs-CZ" sz="1600" dirty="0">
                <a:latin typeface="Calibri" panose="020F0502020204030204" pitchFamily="34" charset="0"/>
                <a:ea typeface="Times New Roman" panose="02020603050405020304" pitchFamily="18" charset="0"/>
              </a:rPr>
              <a:t>a jednostranně změnit jeho místo výkonu práce. Tuto skutečnost může nejvíce se zaměstnancem </a:t>
            </a:r>
            <a:r>
              <a:rPr lang="cs-CZ" sz="1600" b="1" dirty="0">
                <a:solidFill>
                  <a:srgbClr val="800000"/>
                </a:solidFill>
                <a:latin typeface="Calibri" panose="020F0502020204030204" pitchFamily="34" charset="0"/>
                <a:ea typeface="Times New Roman" panose="02020603050405020304" pitchFamily="18" charset="0"/>
              </a:rPr>
              <a:t>dohodnout</a:t>
            </a:r>
            <a:r>
              <a:rPr lang="cs-CZ" sz="1600" dirty="0">
                <a:latin typeface="Calibri" panose="020F0502020204030204" pitchFamily="34" charset="0"/>
                <a:ea typeface="Times New Roman" panose="02020603050405020304" pitchFamily="18" charset="0"/>
              </a:rPr>
              <a:t>.</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u="sng" dirty="0">
                <a:latin typeface="Calibri" panose="020F0502020204030204" pitchFamily="34" charset="0"/>
                <a:ea typeface="Times New Roman" panose="02020603050405020304" pitchFamily="18" charset="0"/>
              </a:rPr>
              <a:t>Nepedagogičtí pracovníci</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Ředitel školy se může </a:t>
            </a:r>
            <a:r>
              <a:rPr lang="cs-CZ" sz="1600" b="1" dirty="0">
                <a:solidFill>
                  <a:srgbClr val="990000"/>
                </a:solidFill>
                <a:latin typeface="Calibri" panose="020F0502020204030204" pitchFamily="34" charset="0"/>
                <a:ea typeface="Times New Roman" panose="02020603050405020304" pitchFamily="18" charset="0"/>
              </a:rPr>
              <a:t>dohodnout</a:t>
            </a:r>
            <a:r>
              <a:rPr lang="cs-CZ" sz="1600" dirty="0">
                <a:latin typeface="Calibri" panose="020F0502020204030204" pitchFamily="34" charset="0"/>
                <a:ea typeface="Times New Roman" panose="02020603050405020304" pitchFamily="18" charset="0"/>
              </a:rPr>
              <a:t> se zaměstnancem, že bude práci dočasně vykonávat </a:t>
            </a:r>
            <a:r>
              <a:rPr lang="cs-CZ" sz="1600" b="1" dirty="0">
                <a:solidFill>
                  <a:srgbClr val="990000"/>
                </a:solidFill>
                <a:latin typeface="Calibri" panose="020F0502020204030204" pitchFamily="34" charset="0"/>
                <a:ea typeface="Times New Roman" panose="02020603050405020304" pitchFamily="18" charset="0"/>
              </a:rPr>
              <a:t>mimo pracoviště</a:t>
            </a:r>
            <a:r>
              <a:rPr lang="cs-CZ" sz="1600" dirty="0">
                <a:latin typeface="Calibri" panose="020F0502020204030204" pitchFamily="34" charset="0"/>
                <a:ea typeface="Times New Roman" panose="02020603050405020304" pitchFamily="18" charset="0"/>
              </a:rPr>
              <a:t> zaměstnavatele (z jiného místa, například z domova). Protože jde o dohodu, na změnu místa výkonu práce (na práci z domova) </a:t>
            </a:r>
            <a:r>
              <a:rPr lang="cs-CZ" sz="1600" b="1" dirty="0">
                <a:solidFill>
                  <a:srgbClr val="990000"/>
                </a:solidFill>
                <a:latin typeface="Calibri" panose="020F0502020204030204" pitchFamily="34" charset="0"/>
                <a:ea typeface="Times New Roman" panose="02020603050405020304" pitchFamily="18" charset="0"/>
              </a:rPr>
              <a:t>není povinen </a:t>
            </a:r>
            <a:r>
              <a:rPr lang="cs-CZ" sz="1600" dirty="0">
                <a:latin typeface="Calibri" panose="020F0502020204030204" pitchFamily="34" charset="0"/>
                <a:ea typeface="Times New Roman" panose="02020603050405020304" pitchFamily="18" charset="0"/>
              </a:rPr>
              <a:t>druhý účastník pracovněprávního vztahu přistoupit. </a:t>
            </a:r>
          </a:p>
          <a:p>
            <a:r>
              <a:rPr lang="cs-CZ" sz="1600" dirty="0">
                <a:latin typeface="Calibri" panose="020F0502020204030204" pitchFamily="34" charset="0"/>
                <a:ea typeface="Times New Roman" panose="02020603050405020304" pitchFamily="18" charset="0"/>
              </a:rPr>
              <a:t>Vhodné například pro mzdovou účetní, která si ve škole vyzvedne potřebné dokumenty a účetní operace provádí doma. Otázkou je, jakými činnostmi z domova by ředitel školy některé pracovníky pověřil (uklízečka, školník,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5612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A9019662-49E9-42C5-845D-0B5583DDB5F4}"/>
              </a:ext>
            </a:extLst>
          </p:cNvPr>
          <p:cNvSpPr/>
          <p:nvPr/>
        </p:nvSpPr>
        <p:spPr>
          <a:xfrm>
            <a:off x="192024" y="136056"/>
            <a:ext cx="11100816" cy="6494085"/>
          </a:xfrm>
          <a:prstGeom prst="rect">
            <a:avLst/>
          </a:prstGeom>
        </p:spPr>
        <p:txBody>
          <a:bodyPr wrap="square">
            <a:spAutoFit/>
          </a:bodyPr>
          <a:lstStyle/>
          <a:p>
            <a:pPr lvl="0"/>
            <a:r>
              <a:rPr lang="cs-CZ" sz="1600" u="sng" dirty="0">
                <a:solidFill>
                  <a:prstClr val="black"/>
                </a:solidFill>
                <a:latin typeface="Calibri" panose="020F0502020204030204" pitchFamily="34" charset="0"/>
                <a:ea typeface="Times New Roman" panose="02020603050405020304" pitchFamily="18" charset="0"/>
              </a:rPr>
              <a:t>Pedagogičtí pracovníci</a:t>
            </a:r>
            <a:endParaRPr lang="cs-CZ" sz="1600" dirty="0">
              <a:solidFill>
                <a:prstClr val="black"/>
              </a:solidFill>
              <a:latin typeface="Times New Roman" panose="02020603050405020304" pitchFamily="18" charset="0"/>
              <a:ea typeface="Times New Roman" panose="02020603050405020304" pitchFamily="18" charset="0"/>
            </a:endParaRPr>
          </a:p>
          <a:p>
            <a:pPr lvl="0"/>
            <a:r>
              <a:rPr lang="cs-CZ" sz="1600" dirty="0">
                <a:solidFill>
                  <a:prstClr val="black"/>
                </a:solidFill>
                <a:latin typeface="Calibri" panose="020F0502020204030204" pitchFamily="34" charset="0"/>
                <a:ea typeface="Times New Roman" panose="02020603050405020304" pitchFamily="18" charset="0"/>
              </a:rPr>
              <a:t>Složitější je situace u pedagogických pracovníků. </a:t>
            </a:r>
            <a:r>
              <a:rPr lang="cs-CZ" sz="1600" dirty="0">
                <a:solidFill>
                  <a:srgbClr val="000000"/>
                </a:solidFill>
                <a:latin typeface="Calibri" panose="020F0502020204030204" pitchFamily="34" charset="0"/>
                <a:ea typeface="Times New Roman" panose="02020603050405020304" pitchFamily="18" charset="0"/>
              </a:rPr>
              <a:t>Pracovní doba pedagogických pracovníků se skládá z přímé pedagogické činnosti a s prací souvisejících (§ 22a zákona o pedagogických pracovnících). </a:t>
            </a:r>
          </a:p>
          <a:p>
            <a:pPr lvl="0"/>
            <a:endParaRPr lang="cs-CZ" sz="1600" dirty="0">
              <a:solidFill>
                <a:prstClr val="black"/>
              </a:solidFill>
              <a:latin typeface="Times New Roman" panose="02020603050405020304" pitchFamily="18" charset="0"/>
              <a:ea typeface="Times New Roman" panose="02020603050405020304" pitchFamily="18" charset="0"/>
            </a:endParaRPr>
          </a:p>
          <a:p>
            <a:pPr lvl="0"/>
            <a:r>
              <a:rPr lang="cs-CZ" sz="1600" dirty="0">
                <a:solidFill>
                  <a:srgbClr val="000000"/>
                </a:solidFill>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Times New Roman" panose="02020603050405020304" pitchFamily="18" charset="0"/>
              </a:rPr>
              <a:t> </a:t>
            </a:r>
            <a:r>
              <a:rPr lang="cs-CZ" sz="1600" b="1" dirty="0">
                <a:solidFill>
                  <a:srgbClr val="002060"/>
                </a:solidFill>
                <a:latin typeface="Calibri" panose="020F0502020204030204" pitchFamily="34" charset="0"/>
                <a:ea typeface="Times New Roman" panose="02020603050405020304" pitchFamily="18" charset="0"/>
              </a:rPr>
              <a:t>Přímá pedagogická činnost</a:t>
            </a:r>
            <a:endParaRPr lang="cs-CZ" sz="1600" b="1" dirty="0">
              <a:solidFill>
                <a:srgbClr val="002060"/>
              </a:solidFill>
              <a:latin typeface="Times New Roman" panose="02020603050405020304" pitchFamily="18" charset="0"/>
              <a:ea typeface="Times New Roman" panose="02020603050405020304" pitchFamily="18" charset="0"/>
            </a:endParaRPr>
          </a:p>
          <a:p>
            <a:pPr marL="449580"/>
            <a:r>
              <a:rPr lang="cs-CZ" sz="1600" dirty="0">
                <a:solidFill>
                  <a:srgbClr val="000000"/>
                </a:solidFill>
                <a:latin typeface="Calibri" panose="020F0502020204030204" pitchFamily="34" charset="0"/>
                <a:ea typeface="Times New Roman" panose="02020603050405020304" pitchFamily="18" charset="0"/>
              </a:rPr>
              <a:t>Vykonává-li přímou pedagogickou činnost </a:t>
            </a:r>
            <a:r>
              <a:rPr lang="cs-CZ" sz="1600" dirty="0">
                <a:solidFill>
                  <a:prstClr val="black"/>
                </a:solidFill>
                <a:latin typeface="Calibri" panose="020F0502020204030204" pitchFamily="34" charset="0"/>
                <a:ea typeface="Calibri" panose="020F0502020204030204" pitchFamily="34" charset="0"/>
              </a:rPr>
              <a:t>je </a:t>
            </a:r>
            <a:r>
              <a:rPr lang="cs-CZ" sz="1600" b="1" dirty="0">
                <a:solidFill>
                  <a:srgbClr val="990000"/>
                </a:solidFill>
                <a:latin typeface="Calibri" panose="020F0502020204030204" pitchFamily="34" charset="0"/>
                <a:ea typeface="Calibri" panose="020F0502020204030204" pitchFamily="34" charset="0"/>
              </a:rPr>
              <a:t>povinen být na pracovišti </a:t>
            </a:r>
            <a:r>
              <a:rPr lang="cs-CZ" sz="1600" dirty="0">
                <a:solidFill>
                  <a:prstClr val="black"/>
                </a:solidFill>
                <a:latin typeface="Calibri" panose="020F0502020204030204" pitchFamily="34" charset="0"/>
                <a:ea typeface="Calibri" panose="020F0502020204030204" pitchFamily="34" charset="0"/>
              </a:rPr>
              <a:t>zaměstnavatele v době </a:t>
            </a:r>
            <a:r>
              <a:rPr lang="cs-CZ" sz="1600" b="1" dirty="0">
                <a:solidFill>
                  <a:srgbClr val="990000"/>
                </a:solidFill>
                <a:latin typeface="Calibri" panose="020F0502020204030204" pitchFamily="34" charset="0"/>
                <a:ea typeface="Calibri" panose="020F0502020204030204" pitchFamily="34" charset="0"/>
              </a:rPr>
              <a:t>stanovené rozvrhem </a:t>
            </a:r>
            <a:r>
              <a:rPr lang="cs-CZ" sz="1600" dirty="0">
                <a:solidFill>
                  <a:prstClr val="black"/>
                </a:solidFill>
                <a:latin typeface="Calibri" panose="020F0502020204030204" pitchFamily="34" charset="0"/>
                <a:ea typeface="Calibri" panose="020F0502020204030204" pitchFamily="34" charset="0"/>
              </a:rPr>
              <a:t>jeho přímé pedagogické činnosti (§ 22a odst. 2 zákona o pedagogických pracovnících). </a:t>
            </a:r>
            <a:endParaRPr lang="cs-CZ" sz="1600" dirty="0">
              <a:solidFill>
                <a:prstClr val="black"/>
              </a:solidFill>
              <a:latin typeface="Times New Roman" panose="02020603050405020304" pitchFamily="18" charset="0"/>
              <a:ea typeface="Times New Roman" panose="02020603050405020304" pitchFamily="18" charset="0"/>
            </a:endParaRPr>
          </a:p>
          <a:p>
            <a:pPr marL="449580"/>
            <a:r>
              <a:rPr lang="cs-CZ" sz="1600" b="1" dirty="0">
                <a:solidFill>
                  <a:srgbClr val="990000"/>
                </a:solidFill>
                <a:latin typeface="Calibri" panose="020F0502020204030204" pitchFamily="34" charset="0"/>
                <a:ea typeface="Calibri" panose="020F0502020204030204" pitchFamily="34" charset="0"/>
              </a:rPr>
              <a:t>Místo</a:t>
            </a:r>
            <a:r>
              <a:rPr lang="cs-CZ" sz="1600" dirty="0">
                <a:solidFill>
                  <a:prstClr val="black"/>
                </a:solidFill>
                <a:latin typeface="Calibri" panose="020F0502020204030204" pitchFamily="34" charset="0"/>
                <a:ea typeface="Calibri" panose="020F0502020204030204" pitchFamily="34" charset="0"/>
              </a:rPr>
              <a:t>, kde se uskutečňuje vzdělávání, musí být také </a:t>
            </a:r>
            <a:r>
              <a:rPr lang="cs-CZ" sz="1600" b="1" dirty="0">
                <a:solidFill>
                  <a:srgbClr val="990000"/>
                </a:solidFill>
                <a:latin typeface="Calibri" panose="020F0502020204030204" pitchFamily="34" charset="0"/>
                <a:ea typeface="Calibri" panose="020F0502020204030204" pitchFamily="34" charset="0"/>
              </a:rPr>
              <a:t>zapsáno v rejstříku škol </a:t>
            </a:r>
            <a:r>
              <a:rPr lang="cs-CZ" sz="1600" dirty="0">
                <a:solidFill>
                  <a:srgbClr val="000000"/>
                </a:solidFill>
                <a:latin typeface="Calibri" panose="020F0502020204030204" pitchFamily="34" charset="0"/>
                <a:ea typeface="Times New Roman" panose="02020603050405020304" pitchFamily="18" charset="0"/>
              </a:rPr>
              <a:t>[§ 144 odst. 1 písm. g) školského zákona].</a:t>
            </a:r>
            <a:endParaRPr lang="cs-CZ" sz="1600" dirty="0">
              <a:solidFill>
                <a:prstClr val="black"/>
              </a:solidFill>
              <a:latin typeface="Times New Roman" panose="02020603050405020304" pitchFamily="18" charset="0"/>
              <a:ea typeface="Times New Roman" panose="02020603050405020304" pitchFamily="18" charset="0"/>
            </a:endParaRPr>
          </a:p>
          <a:p>
            <a:pPr marL="449580"/>
            <a:r>
              <a:rPr lang="cs-CZ" sz="1600" i="1" dirty="0"/>
              <a:t>Práce z domova (</a:t>
            </a:r>
            <a:r>
              <a:rPr lang="cs-CZ" sz="1600" b="1" i="1" dirty="0" err="1">
                <a:solidFill>
                  <a:srgbClr val="800000"/>
                </a:solidFill>
              </a:rPr>
              <a:t>home</a:t>
            </a:r>
            <a:r>
              <a:rPr lang="cs-CZ" sz="1600" b="1" i="1" dirty="0">
                <a:solidFill>
                  <a:srgbClr val="800000"/>
                </a:solidFill>
              </a:rPr>
              <a:t> office</a:t>
            </a:r>
            <a:r>
              <a:rPr lang="cs-CZ" sz="1600" i="1" dirty="0"/>
              <a:t>) není zákoníkem práce zatím přímo definována, o její podobě se jedná. V současné době je obsažena v § 317 zákoníku práce, neobsahuje ale zdaleka všechny možnosti, které </a:t>
            </a:r>
            <a:r>
              <a:rPr lang="cs-CZ" sz="1600" i="1" dirty="0" err="1"/>
              <a:t>home</a:t>
            </a:r>
            <a:r>
              <a:rPr lang="cs-CZ" sz="1600" i="1" dirty="0"/>
              <a:t> office nabízí. Kromě úprav práv zaměstnanců na práci doma se jedná i o právech zaměstnavatele na kontrolu odvedené práce apod.</a:t>
            </a:r>
            <a:endParaRPr lang="cs-CZ" sz="1600" i="1" dirty="0">
              <a:solidFill>
                <a:prstClr val="black"/>
              </a:solidFill>
              <a:latin typeface="Calibri" panose="020F0502020204030204" pitchFamily="34" charset="0"/>
              <a:ea typeface="Calibri" panose="020F0502020204030204" pitchFamily="34" charset="0"/>
            </a:endParaRPr>
          </a:p>
          <a:p>
            <a:pPr marL="449580"/>
            <a:r>
              <a:rPr lang="cs-CZ" sz="1600" dirty="0">
                <a:solidFill>
                  <a:prstClr val="black"/>
                </a:solidFill>
                <a:latin typeface="Calibri" panose="020F0502020204030204" pitchFamily="34" charset="0"/>
                <a:ea typeface="Calibri" panose="020F0502020204030204" pitchFamily="34" charset="0"/>
              </a:rPr>
              <a:t>Obtížně se tedy aplikuje toto </a:t>
            </a:r>
            <a:r>
              <a:rPr lang="cs-CZ" sz="1600" b="1" dirty="0">
                <a:solidFill>
                  <a:srgbClr val="990000"/>
                </a:solidFill>
                <a:latin typeface="Calibri" panose="020F0502020204030204" pitchFamily="34" charset="0"/>
                <a:ea typeface="Calibri" panose="020F0502020204030204" pitchFamily="34" charset="0"/>
              </a:rPr>
              <a:t>ustanovení na § 317 zákoníku práce </a:t>
            </a:r>
            <a:r>
              <a:rPr lang="cs-CZ" sz="1600" dirty="0">
                <a:solidFill>
                  <a:prstClr val="black"/>
                </a:solidFill>
                <a:latin typeface="Calibri" panose="020F0502020204030204" pitchFamily="34" charset="0"/>
                <a:ea typeface="Calibri" panose="020F0502020204030204" pitchFamily="34" charset="0"/>
              </a:rPr>
              <a:t>(</a:t>
            </a:r>
            <a:r>
              <a:rPr lang="cs-CZ" sz="1600" dirty="0">
                <a:solidFill>
                  <a:srgbClr val="000000"/>
                </a:solidFill>
                <a:latin typeface="Calibri" panose="020F0502020204030204" pitchFamily="34" charset="0"/>
                <a:ea typeface="Times New Roman" panose="02020603050405020304" pitchFamily="18" charset="0"/>
              </a:rPr>
              <a:t>zaměstnance, který nepracuje na pracovišti zaměstnavatele), neboť zákon o pedagogických pracovnících výslovně uvádí, že musí být pedagogický pracovník </a:t>
            </a:r>
            <a:r>
              <a:rPr lang="cs-CZ" sz="1600" b="1" dirty="0">
                <a:solidFill>
                  <a:srgbClr val="800000"/>
                </a:solidFill>
                <a:latin typeface="Calibri" panose="020F0502020204030204" pitchFamily="34" charset="0"/>
                <a:ea typeface="Times New Roman" panose="02020603050405020304" pitchFamily="18" charset="0"/>
              </a:rPr>
              <a:t>na pracovišti </a:t>
            </a:r>
            <a:r>
              <a:rPr lang="cs-CZ" sz="1600" dirty="0">
                <a:solidFill>
                  <a:srgbClr val="000000"/>
                </a:solidFill>
                <a:latin typeface="Calibri" panose="020F0502020204030204" pitchFamily="34" charset="0"/>
                <a:ea typeface="Times New Roman" panose="02020603050405020304" pitchFamily="18" charset="0"/>
              </a:rPr>
              <a:t>zaměstnavatele (ve škole, na mimoškolní akci, …) a pracovat </a:t>
            </a:r>
            <a:r>
              <a:rPr lang="cs-CZ" sz="1600" b="1" dirty="0">
                <a:solidFill>
                  <a:srgbClr val="800000"/>
                </a:solidFill>
                <a:latin typeface="Calibri" panose="020F0502020204030204" pitchFamily="34" charset="0"/>
                <a:ea typeface="Times New Roman" panose="02020603050405020304" pitchFamily="18" charset="0"/>
              </a:rPr>
              <a:t>podle rozvrhu</a:t>
            </a:r>
            <a:r>
              <a:rPr lang="cs-CZ" sz="1600" dirty="0">
                <a:solidFill>
                  <a:srgbClr val="000000"/>
                </a:solidFill>
                <a:latin typeface="Calibri" panose="020F0502020204030204" pitchFamily="34" charset="0"/>
                <a:ea typeface="Times New Roman" panose="02020603050405020304" pitchFamily="18" charset="0"/>
              </a:rPr>
              <a:t>, který určil ředitel školy.</a:t>
            </a:r>
          </a:p>
          <a:p>
            <a:pPr marL="449580"/>
            <a:endParaRPr lang="cs-CZ" sz="1600" dirty="0">
              <a:solidFill>
                <a:prstClr val="black"/>
              </a:solidFill>
              <a:latin typeface="Times New Roman" panose="02020603050405020304" pitchFamily="18" charset="0"/>
              <a:ea typeface="Times New Roman" panose="02020603050405020304" pitchFamily="18" charset="0"/>
            </a:endParaRPr>
          </a:p>
          <a:p>
            <a:pPr lvl="0"/>
            <a:r>
              <a:rPr lang="cs-CZ" sz="1600" dirty="0">
                <a:solidFill>
                  <a:srgbClr val="000000"/>
                </a:solidFill>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Times New Roman" panose="02020603050405020304" pitchFamily="18" charset="0"/>
              </a:rPr>
              <a:t> </a:t>
            </a:r>
            <a:r>
              <a:rPr lang="cs-CZ" sz="1600" b="1" dirty="0">
                <a:solidFill>
                  <a:srgbClr val="002060"/>
                </a:solidFill>
                <a:latin typeface="Calibri" panose="020F0502020204030204" pitchFamily="34" charset="0"/>
                <a:ea typeface="Calibri" panose="020F0502020204030204" pitchFamily="34" charset="0"/>
              </a:rPr>
              <a:t>Práce související</a:t>
            </a:r>
            <a:endParaRPr lang="cs-CZ" sz="1600" b="1" dirty="0">
              <a:solidFill>
                <a:srgbClr val="002060"/>
              </a:solidFill>
              <a:latin typeface="Times New Roman" panose="02020603050405020304" pitchFamily="18" charset="0"/>
              <a:ea typeface="Times New Roman" panose="02020603050405020304" pitchFamily="18" charset="0"/>
            </a:endParaRPr>
          </a:p>
          <a:p>
            <a:pPr marL="449580"/>
            <a:r>
              <a:rPr lang="cs-CZ" sz="1600" dirty="0">
                <a:solidFill>
                  <a:prstClr val="black"/>
                </a:solidFill>
                <a:latin typeface="Calibri" panose="020F0502020204030204" pitchFamily="34" charset="0"/>
                <a:ea typeface="Calibri" panose="020F0502020204030204" pitchFamily="34" charset="0"/>
              </a:rPr>
              <a:t>Výkon prací souvisejících popisuje § 22a odst. 3 zákona o pedagogických pracovnících. Pedagogický pracovník vykonává sjednanou práci v pracovní době, kterou si </a:t>
            </a:r>
            <a:r>
              <a:rPr lang="cs-CZ" sz="1600" b="1" dirty="0">
                <a:solidFill>
                  <a:srgbClr val="990000"/>
                </a:solidFill>
                <a:latin typeface="Calibri" panose="020F0502020204030204" pitchFamily="34" charset="0"/>
                <a:ea typeface="Calibri" panose="020F0502020204030204" pitchFamily="34" charset="0"/>
              </a:rPr>
              <a:t>sám rozvrhuje</a:t>
            </a:r>
            <a:r>
              <a:rPr lang="cs-CZ" sz="1600" dirty="0">
                <a:solidFill>
                  <a:prstClr val="black"/>
                </a:solidFill>
                <a:latin typeface="Calibri" panose="020F0502020204030204" pitchFamily="34" charset="0"/>
                <a:ea typeface="Calibri" panose="020F0502020204030204" pitchFamily="34" charset="0"/>
              </a:rPr>
              <a:t>, a na </a:t>
            </a:r>
            <a:r>
              <a:rPr lang="cs-CZ" sz="1600" b="1" dirty="0">
                <a:solidFill>
                  <a:srgbClr val="990000"/>
                </a:solidFill>
                <a:latin typeface="Calibri" panose="020F0502020204030204" pitchFamily="34" charset="0"/>
                <a:ea typeface="Calibri" panose="020F0502020204030204" pitchFamily="34" charset="0"/>
              </a:rPr>
              <a:t>místě, které si sám určí</a:t>
            </a:r>
            <a:r>
              <a:rPr lang="cs-CZ" sz="1600" dirty="0">
                <a:solidFill>
                  <a:prstClr val="black"/>
                </a:solidFill>
                <a:latin typeface="Calibri" panose="020F0502020204030204" pitchFamily="34" charset="0"/>
                <a:ea typeface="Calibri" panose="020F0502020204030204" pitchFamily="34" charset="0"/>
              </a:rPr>
              <a:t>. </a:t>
            </a:r>
            <a:r>
              <a:rPr lang="cs-CZ" sz="1600" b="1" dirty="0">
                <a:solidFill>
                  <a:srgbClr val="800000"/>
                </a:solidFill>
                <a:latin typeface="Calibri" panose="020F0502020204030204" pitchFamily="34" charset="0"/>
                <a:ea typeface="Calibri" panose="020F0502020204030204" pitchFamily="34" charset="0"/>
              </a:rPr>
              <a:t>Náklady</a:t>
            </a:r>
            <a:r>
              <a:rPr lang="cs-CZ" sz="1600" dirty="0">
                <a:solidFill>
                  <a:prstClr val="black"/>
                </a:solidFill>
                <a:latin typeface="Calibri" panose="020F0502020204030204" pitchFamily="34" charset="0"/>
                <a:ea typeface="Calibri" panose="020F0502020204030204" pitchFamily="34" charset="0"/>
              </a:rPr>
              <a:t>, které pedagogickému pracovníkovi vzniknou výlučně v souvislosti s výkonem práce na jiném místě než na pracovišti zaměstnavatele podle věty první, se nepovažují za náklady vzniklé v souvislosti s výkonem závislé práce, a není-li dohodnuto jinak, hradí je pedagogický pracovník. </a:t>
            </a:r>
            <a:r>
              <a:rPr lang="cs-CZ" sz="1600" dirty="0">
                <a:solidFill>
                  <a:prstClr val="black"/>
                </a:solidFill>
                <a:latin typeface="Calibri" panose="020F0502020204030204" pitchFamily="34" charset="0"/>
                <a:ea typeface="Times New Roman" panose="02020603050405020304" pitchFamily="18" charset="0"/>
              </a:rPr>
              <a:t>V podstatě zákon o pedagogických pracovních již v </a:t>
            </a:r>
            <a:r>
              <a:rPr lang="cs-CZ" sz="1600" b="1" dirty="0">
                <a:solidFill>
                  <a:srgbClr val="800000"/>
                </a:solidFill>
                <a:latin typeface="Calibri" panose="020F0502020204030204" pitchFamily="34" charset="0"/>
                <a:ea typeface="Times New Roman" panose="02020603050405020304" pitchFamily="18" charset="0"/>
              </a:rPr>
              <a:t>současném znění </a:t>
            </a:r>
            <a:r>
              <a:rPr lang="cs-CZ" sz="1600" dirty="0">
                <a:solidFill>
                  <a:prstClr val="black"/>
                </a:solidFill>
                <a:latin typeface="Calibri" panose="020F0502020204030204" pitchFamily="34" charset="0"/>
                <a:ea typeface="Times New Roman" panose="02020603050405020304" pitchFamily="18" charset="0"/>
              </a:rPr>
              <a:t>umožňuje pro práce související </a:t>
            </a:r>
            <a:r>
              <a:rPr lang="cs-CZ" sz="1600" b="1" dirty="0" err="1">
                <a:solidFill>
                  <a:srgbClr val="800000"/>
                </a:solidFill>
                <a:latin typeface="Calibri" panose="020F0502020204030204" pitchFamily="34" charset="0"/>
                <a:ea typeface="Times New Roman" panose="02020603050405020304" pitchFamily="18" charset="0"/>
              </a:rPr>
              <a:t>home</a:t>
            </a:r>
            <a:r>
              <a:rPr lang="cs-CZ" sz="1600" b="1" dirty="0">
                <a:solidFill>
                  <a:srgbClr val="800000"/>
                </a:solidFill>
                <a:latin typeface="Calibri" panose="020F0502020204030204" pitchFamily="34" charset="0"/>
                <a:ea typeface="Times New Roman" panose="02020603050405020304" pitchFamily="18" charset="0"/>
              </a:rPr>
              <a:t> office</a:t>
            </a:r>
            <a:r>
              <a:rPr lang="cs-CZ" sz="1600" dirty="0">
                <a:solidFill>
                  <a:prstClr val="black"/>
                </a:solidFill>
                <a:latin typeface="Calibri" panose="020F0502020204030204" pitchFamily="34" charset="0"/>
                <a:ea typeface="Times New Roman" panose="02020603050405020304" pitchFamily="18" charset="0"/>
              </a:rPr>
              <a:t>.</a:t>
            </a:r>
          </a:p>
          <a:p>
            <a:pPr marL="449580"/>
            <a:r>
              <a:rPr lang="cs-CZ" sz="1600" b="1" dirty="0">
                <a:solidFill>
                  <a:srgbClr val="990000"/>
                </a:solidFill>
                <a:latin typeface="Calibri" panose="020F0502020204030204" pitchFamily="34" charset="0"/>
                <a:ea typeface="Calibri" panose="020F0502020204030204" pitchFamily="34" charset="0"/>
                <a:cs typeface="Wingdings" panose="05000000000000000000" pitchFamily="2" charset="2"/>
              </a:rPr>
              <a:t>Problém bezpečnosti práce </a:t>
            </a:r>
            <a:r>
              <a:rPr lang="cs-CZ" sz="1600" dirty="0">
                <a:solidFill>
                  <a:prstClr val="black"/>
                </a:solidFill>
                <a:latin typeface="Calibri" panose="020F0502020204030204" pitchFamily="34" charset="0"/>
                <a:ea typeface="Calibri" panose="020F0502020204030204" pitchFamily="34" charset="0"/>
                <a:cs typeface="Wingdings" panose="05000000000000000000" pitchFamily="2" charset="2"/>
              </a:rPr>
              <a:t>a pracovních úrazů vykonává-li zaměstnanec práci na jiném dohodnutém místě. Pracovní úraz je úraz, který si zaměstnanec přivodí </a:t>
            </a:r>
            <a:r>
              <a:rPr lang="cs-CZ" sz="1600" b="1" dirty="0">
                <a:solidFill>
                  <a:srgbClr val="800000"/>
                </a:solidFill>
                <a:latin typeface="Calibri" panose="020F0502020204030204" pitchFamily="34" charset="0"/>
                <a:ea typeface="Calibri" panose="020F0502020204030204" pitchFamily="34" charset="0"/>
                <a:cs typeface="Wingdings" panose="05000000000000000000" pitchFamily="2" charset="2"/>
              </a:rPr>
              <a:t>při výkonu práce</a:t>
            </a:r>
            <a:r>
              <a:rPr lang="cs-CZ" sz="1600" dirty="0">
                <a:solidFill>
                  <a:prstClr val="black"/>
                </a:solidFill>
                <a:latin typeface="Calibri" panose="020F0502020204030204" pitchFamily="34" charset="0"/>
                <a:ea typeface="Calibri" panose="020F0502020204030204" pitchFamily="34" charset="0"/>
                <a:cs typeface="Wingdings" panose="05000000000000000000" pitchFamily="2" charset="2"/>
              </a:rPr>
              <a:t> nebo v přímé souvislosti s ním. Není tedy rozhodující, jestli se stal úraz na pracovišti, nebo ne. Obtížné je pro zaměstnance </a:t>
            </a:r>
            <a:r>
              <a:rPr lang="cs-CZ" sz="1600" b="1" dirty="0">
                <a:solidFill>
                  <a:srgbClr val="800000"/>
                </a:solidFill>
                <a:latin typeface="Calibri" panose="020F0502020204030204" pitchFamily="34" charset="0"/>
                <a:ea typeface="Calibri" panose="020F0502020204030204" pitchFamily="34" charset="0"/>
                <a:cs typeface="Wingdings" panose="05000000000000000000" pitchFamily="2" charset="2"/>
              </a:rPr>
              <a:t>dokazovat</a:t>
            </a:r>
            <a:r>
              <a:rPr lang="cs-CZ" sz="1600" dirty="0">
                <a:solidFill>
                  <a:prstClr val="black"/>
                </a:solidFill>
                <a:latin typeface="Calibri" panose="020F0502020204030204" pitchFamily="34" charset="0"/>
                <a:ea typeface="Calibri" panose="020F0502020204030204" pitchFamily="34" charset="0"/>
                <a:cs typeface="Wingdings" panose="05000000000000000000" pitchFamily="2" charset="2"/>
              </a:rPr>
              <a:t>, že úraz se stal při výkonu práce. V případě, že je úraz prokázán jako pracovní (rozhodne inspektor bezpečnosti práce šetřením), je odškodnění tohoto úrazu věcí pojistného plnění (zákonné pojištění zaměstnavatele).</a:t>
            </a:r>
          </a:p>
        </p:txBody>
      </p:sp>
    </p:spTree>
    <p:extLst>
      <p:ext uri="{BB962C8B-B14F-4D97-AF65-F5344CB8AC3E}">
        <p14:creationId xmlns:p14="http://schemas.microsoft.com/office/powerpoint/2010/main" val="2231085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CCCAC27B-8EEF-4B52-9697-D3AB4CEB47A0}"/>
              </a:ext>
            </a:extLst>
          </p:cNvPr>
          <p:cNvSpPr/>
          <p:nvPr/>
        </p:nvSpPr>
        <p:spPr>
          <a:xfrm>
            <a:off x="548640" y="188641"/>
            <a:ext cx="11283696" cy="6494085"/>
          </a:xfrm>
          <a:prstGeom prst="rect">
            <a:avLst/>
          </a:prstGeom>
        </p:spPr>
        <p:txBody>
          <a:bodyPr wrap="square">
            <a:spAutoFit/>
          </a:bodyPr>
          <a:lstStyle/>
          <a:p>
            <a:r>
              <a:rPr lang="cs-CZ" sz="1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2.2 Přímá a nepřímá práce pedagogických pracovníků </a:t>
            </a:r>
            <a:endParaRPr lang="cs-CZ" sz="16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u="sng" dirty="0">
                <a:latin typeface="Calibri" panose="020F0502020204030204" pitchFamily="34" charset="0"/>
                <a:ea typeface="Calibri" panose="020F0502020204030204" pitchFamily="34" charset="0"/>
                <a:cs typeface="Times New Roman" panose="02020603050405020304" pitchFamily="18" charset="0"/>
              </a:rPr>
              <a:t>Přímá pedagogická činnost</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Přímá pedagogická činnost  je definován v § 2 zákona č. 563/2004 Sb., o pedagogických pracovnících. Pedagogickým pracovníkem je ten, kdo koná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přímou</a:t>
            </a:r>
            <a:r>
              <a:rPr lang="cs-CZ" sz="1600" dirty="0">
                <a:latin typeface="Calibri" panose="020F0502020204030204" pitchFamily="34" charset="0"/>
                <a:ea typeface="Calibri" panose="020F0502020204030204" pitchFamily="34" charset="0"/>
                <a:cs typeface="Times New Roman" panose="02020603050405020304" pitchFamily="18" charset="0"/>
              </a:rPr>
              <a:t> vyučovací,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přímou</a:t>
            </a:r>
            <a:r>
              <a:rPr lang="cs-CZ" sz="1600" dirty="0">
                <a:latin typeface="Calibri" panose="020F0502020204030204" pitchFamily="34" charset="0"/>
                <a:ea typeface="Calibri" panose="020F0502020204030204" pitchFamily="34" charset="0"/>
                <a:cs typeface="Times New Roman" panose="02020603050405020304" pitchFamily="18" charset="0"/>
              </a:rPr>
              <a:t> výchovnou,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přímou</a:t>
            </a:r>
            <a:r>
              <a:rPr lang="cs-CZ" sz="1600" dirty="0">
                <a:latin typeface="Calibri" panose="020F0502020204030204" pitchFamily="34" charset="0"/>
                <a:ea typeface="Calibri" panose="020F0502020204030204" pitchFamily="34" charset="0"/>
                <a:cs typeface="Times New Roman" panose="02020603050405020304" pitchFamily="18" charset="0"/>
              </a:rPr>
              <a:t> </a:t>
            </a:r>
            <a:r>
              <a:rPr lang="cs-CZ" sz="1600" dirty="0" err="1">
                <a:latin typeface="Calibri" panose="020F0502020204030204" pitchFamily="34" charset="0"/>
                <a:ea typeface="Calibri" panose="020F0502020204030204" pitchFamily="34" charset="0"/>
                <a:cs typeface="Times New Roman" panose="02020603050405020304" pitchFamily="18" charset="0"/>
              </a:rPr>
              <a:t>speciálněpedagogickou</a:t>
            </a:r>
            <a:r>
              <a:rPr lang="cs-CZ" sz="1600" dirty="0">
                <a:latin typeface="Calibri" panose="020F0502020204030204" pitchFamily="34" charset="0"/>
                <a:ea typeface="Calibri" panose="020F0502020204030204" pitchFamily="34" charset="0"/>
                <a:cs typeface="Times New Roman" panose="02020603050405020304" pitchFamily="18" charset="0"/>
              </a:rPr>
              <a:t> nebo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přímou</a:t>
            </a:r>
            <a:r>
              <a:rPr lang="cs-CZ" sz="1600" dirty="0">
                <a:latin typeface="Calibri" panose="020F0502020204030204" pitchFamily="34" charset="0"/>
                <a:ea typeface="Calibri" panose="020F0502020204030204" pitchFamily="34" charset="0"/>
                <a:cs typeface="Times New Roman" panose="02020603050405020304" pitchFamily="18" charset="0"/>
              </a:rPr>
              <a:t> pedagogicko-psychologickou činnost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přímým působením na vzdělávaného</a:t>
            </a:r>
            <a:r>
              <a:rPr lang="cs-CZ" sz="1600" dirty="0">
                <a:latin typeface="Calibri" panose="020F0502020204030204" pitchFamily="34" charset="0"/>
                <a:ea typeface="Calibri" panose="020F0502020204030204" pitchFamily="34" charset="0"/>
                <a:cs typeface="Times New Roman" panose="02020603050405020304" pitchFamily="18" charset="0"/>
              </a:rPr>
              <a:t>, kterým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uskutečňuje výchovu </a:t>
            </a:r>
            <a:r>
              <a:rPr lang="cs-CZ" sz="1600" dirty="0">
                <a:latin typeface="Calibri" panose="020F0502020204030204" pitchFamily="34" charset="0"/>
                <a:ea typeface="Calibri" panose="020F0502020204030204" pitchFamily="34" charset="0"/>
                <a:cs typeface="Times New Roman" panose="02020603050405020304" pitchFamily="18" charset="0"/>
              </a:rPr>
              <a:t>a vzdělávání na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základě školského zákona</a:t>
            </a:r>
            <a:r>
              <a:rPr lang="cs-CZ" sz="1600" dirty="0">
                <a:latin typeface="Calibri" panose="020F0502020204030204" pitchFamily="34" charset="0"/>
                <a:ea typeface="Calibri" panose="020F0502020204030204" pitchFamily="34" charset="0"/>
                <a:cs typeface="Times New Roman" panose="02020603050405020304" pitchFamily="18" charset="0"/>
              </a:rPr>
              <a:t>.</a:t>
            </a:r>
          </a:p>
          <a:p>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Práce se žáky v době mimořádných opatření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není v souladu s definicí přímé pedagogické činnosti </a:t>
            </a:r>
            <a:r>
              <a:rPr lang="cs-CZ" sz="1600" dirty="0">
                <a:latin typeface="Calibri" panose="020F0502020204030204" pitchFamily="34" charset="0"/>
                <a:ea typeface="Calibri" panose="020F0502020204030204" pitchFamily="34" charset="0"/>
                <a:cs typeface="Times New Roman" panose="02020603050405020304" pitchFamily="18" charset="0"/>
              </a:rPr>
              <a:t>(zadávání a kontrola domácích úkolů, elektronická komunikace, videokonference, …).</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u="sng" dirty="0">
                <a:latin typeface="Calibri" panose="020F0502020204030204" pitchFamily="34" charset="0"/>
                <a:ea typeface="Calibri" panose="020F0502020204030204" pitchFamily="34" charset="0"/>
                <a:cs typeface="Times New Roman" panose="02020603050405020304" pitchFamily="18" charset="0"/>
              </a:rPr>
              <a:t>Další práce související s přímou pedagogickou činností.</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Pro další práce související s přímou pedagogickou činností dohodnuté s pedagogickým pracovníkem je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rozhodná pracovní smlouva a katalog prací</a:t>
            </a:r>
            <a:r>
              <a:rPr lang="cs-CZ" sz="1600" dirty="0">
                <a:latin typeface="Calibri" panose="020F0502020204030204" pitchFamily="34" charset="0"/>
                <a:ea typeface="Calibri" panose="020F0502020204030204" pitchFamily="34" charset="0"/>
                <a:cs typeface="Times New Roman" panose="02020603050405020304" pitchFamily="18" charset="0"/>
              </a:rPr>
              <a:t>. Konkrétní výčty, které jsou uváděny ve vyhlášce č. 263/2007 Sb., pracovní řád, jsou pouze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příkladné</a:t>
            </a:r>
            <a:r>
              <a:rPr lang="cs-CZ" sz="1600" dirty="0">
                <a:latin typeface="Calibri" panose="020F0502020204030204" pitchFamily="34" charset="0"/>
                <a:ea typeface="Calibri" panose="020F0502020204030204" pitchFamily="34" charset="0"/>
                <a:cs typeface="Times New Roman" panose="02020603050405020304" pitchFamily="18" charset="0"/>
              </a:rPr>
              <a:t>. Ředitel školy je může doplnit, upravit v souladu s právními normami. </a:t>
            </a:r>
          </a:p>
          <a:p>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Není však možné pověřovat pedagogického pracovníka takovými činnostmi, které jsou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v rozporu s katalogem prací</a:t>
            </a:r>
            <a:r>
              <a:rPr lang="cs-CZ" sz="1600" dirty="0">
                <a:latin typeface="Calibri" panose="020F0502020204030204" pitchFamily="34" charset="0"/>
                <a:ea typeface="Calibri" panose="020F0502020204030204" pitchFamily="34" charset="0"/>
                <a:cs typeface="Times New Roman" panose="02020603050405020304" pitchFamily="18" charset="0"/>
              </a:rPr>
              <a:t>, např. 2.16.1 Učitel. Například nemůže ředitel školy pověřit učitele úklidem školy, ale může tuto činnost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dohodnout</a:t>
            </a:r>
            <a:r>
              <a:rPr lang="cs-CZ" sz="1600" dirty="0">
                <a:latin typeface="Calibri" panose="020F0502020204030204" pitchFamily="34" charset="0"/>
                <a:ea typeface="Calibri" panose="020F0502020204030204" pitchFamily="34" charset="0"/>
                <a:cs typeface="Times New Roman" panose="02020603050405020304" pitchFamily="18" charset="0"/>
              </a:rPr>
              <a:t>.</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V souvislosti s mimořádným opatřením Ministerstva zdravotnictví je možné pracovní náplně doplnit o další povinnosti, například:</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zadávání cvičení on-line, emailem,</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oprava úkolů, testů v prostředí umožňujícím dálkový přístup,</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oprava úkolů a zaslání žákovi emailem,</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konzultace s rodiči elektronickou formou,</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tvorba metodických materiálů pro rodiče,</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01802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C9530F60-C7E9-4BB3-A9CC-8F8CA386333E}"/>
              </a:ext>
            </a:extLst>
          </p:cNvPr>
          <p:cNvSpPr/>
          <p:nvPr/>
        </p:nvSpPr>
        <p:spPr>
          <a:xfrm>
            <a:off x="371856" y="418385"/>
            <a:ext cx="11448288" cy="3046988"/>
          </a:xfrm>
          <a:prstGeom prst="rect">
            <a:avLst/>
          </a:prstGeom>
        </p:spPr>
        <p:txBody>
          <a:bodyPr wrap="square">
            <a:spAutoFit/>
          </a:bodyPr>
          <a:lstStyle/>
          <a:p>
            <a:pPr lvl="0"/>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Další práce související </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budou tvořit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jedinou činnost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na základě které bude pedagogickým pracovníkům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vyplácen plat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Je vhodné, aby ředitel školy vnitřním pokynem zpracoval pravidla pro práci z domova, například:</a:t>
            </a:r>
          </a:p>
          <a:p>
            <a:pPr lvl="0"/>
            <a:endPar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b="1" dirty="0">
                <a:solidFill>
                  <a:srgbClr val="990000"/>
                </a:solidFill>
                <a:latin typeface="Calibri" panose="020F0502020204030204" pitchFamily="34" charset="0"/>
                <a:ea typeface="Times New Roman" panose="02020603050405020304" pitchFamily="18" charset="0"/>
              </a:rPr>
              <a:t>Časové rozmezí </a:t>
            </a:r>
            <a:r>
              <a:rPr lang="cs-CZ" sz="1600" dirty="0">
                <a:solidFill>
                  <a:srgbClr val="000000"/>
                </a:solidFill>
                <a:latin typeface="Calibri" panose="020F0502020204030204" pitchFamily="34" charset="0"/>
                <a:ea typeface="Times New Roman" panose="02020603050405020304" pitchFamily="18" charset="0"/>
              </a:rPr>
              <a:t>práce z domova (přesně specifikované dny a čas).</a:t>
            </a:r>
            <a:endParaRPr lang="cs-CZ" sz="1600" dirty="0">
              <a:solidFill>
                <a:prstClr val="black"/>
              </a:solidFill>
              <a:latin typeface="Calibri" panose="020F0502020204030204" pitchFamily="34" charset="0"/>
              <a:ea typeface="Calibri" panose="020F0502020204030204" pitchFamily="34" charset="0"/>
            </a:endParaRP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b="1" dirty="0">
                <a:solidFill>
                  <a:srgbClr val="990000"/>
                </a:solidFill>
                <a:latin typeface="Calibri" panose="020F0502020204030204" pitchFamily="34" charset="0"/>
                <a:ea typeface="Times New Roman" panose="02020603050405020304" pitchFamily="18" charset="0"/>
              </a:rPr>
              <a:t>Co bude </a:t>
            </a:r>
            <a:r>
              <a:rPr lang="cs-CZ" sz="1600" dirty="0">
                <a:solidFill>
                  <a:srgbClr val="000000"/>
                </a:solidFill>
                <a:latin typeface="Calibri" panose="020F0502020204030204" pitchFamily="34" charset="0"/>
                <a:ea typeface="Times New Roman" panose="02020603050405020304" pitchFamily="18" charset="0"/>
              </a:rPr>
              <a:t>zaměstnanec v rámci práce z domova </a:t>
            </a:r>
            <a:r>
              <a:rPr lang="cs-CZ" sz="1600" b="1" dirty="0">
                <a:solidFill>
                  <a:srgbClr val="990000"/>
                </a:solidFill>
                <a:latin typeface="Calibri" panose="020F0502020204030204" pitchFamily="34" charset="0"/>
                <a:ea typeface="Times New Roman" panose="02020603050405020304" pitchFamily="18" charset="0"/>
              </a:rPr>
              <a:t>dělat</a:t>
            </a:r>
            <a:r>
              <a:rPr lang="cs-CZ" sz="1600" dirty="0">
                <a:solidFill>
                  <a:srgbClr val="000000"/>
                </a:solidFill>
                <a:latin typeface="Calibri" panose="020F0502020204030204" pitchFamily="34" charset="0"/>
                <a:ea typeface="Times New Roman" panose="02020603050405020304" pitchFamily="18" charset="0"/>
              </a:rPr>
              <a:t> (přidělení mu pracovních úkolů).</a:t>
            </a:r>
            <a:endParaRPr lang="cs-CZ" sz="1600" dirty="0">
              <a:solidFill>
                <a:prstClr val="black"/>
              </a:solidFill>
              <a:latin typeface="Calibri" panose="020F0502020204030204" pitchFamily="34" charset="0"/>
              <a:ea typeface="Calibri" panose="020F0502020204030204" pitchFamily="34" charset="0"/>
            </a:endParaRP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dirty="0">
                <a:solidFill>
                  <a:srgbClr val="000000"/>
                </a:solidFill>
                <a:latin typeface="Calibri" panose="020F0502020204030204" pitchFamily="34" charset="0"/>
                <a:ea typeface="Times New Roman" panose="02020603050405020304" pitchFamily="18" charset="0"/>
              </a:rPr>
              <a:t>Na jakém </a:t>
            </a:r>
            <a:r>
              <a:rPr lang="cs-CZ" sz="1600" b="1" dirty="0">
                <a:solidFill>
                  <a:srgbClr val="990000"/>
                </a:solidFill>
                <a:latin typeface="Calibri" panose="020F0502020204030204" pitchFamily="34" charset="0"/>
                <a:ea typeface="Times New Roman" panose="02020603050405020304" pitchFamily="18" charset="0"/>
              </a:rPr>
              <a:t>tel. čísle a emailové adrese </a:t>
            </a:r>
            <a:r>
              <a:rPr lang="cs-CZ" sz="1600" dirty="0">
                <a:solidFill>
                  <a:srgbClr val="000000"/>
                </a:solidFill>
                <a:latin typeface="Calibri" panose="020F0502020204030204" pitchFamily="34" charset="0"/>
                <a:ea typeface="Times New Roman" panose="02020603050405020304" pitchFamily="18" charset="0"/>
              </a:rPr>
              <a:t>bude v pracovní době k dispozici.</a:t>
            </a:r>
            <a:endParaRPr lang="cs-CZ" sz="1600" dirty="0">
              <a:solidFill>
                <a:prstClr val="black"/>
              </a:solidFill>
              <a:latin typeface="Calibri" panose="020F0502020204030204" pitchFamily="34" charset="0"/>
              <a:ea typeface="Calibri" panose="020F0502020204030204" pitchFamily="34" charset="0"/>
            </a:endParaRP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dirty="0">
                <a:solidFill>
                  <a:srgbClr val="000000"/>
                </a:solidFill>
                <a:latin typeface="Calibri" panose="020F0502020204030204" pitchFamily="34" charset="0"/>
                <a:ea typeface="Times New Roman" panose="02020603050405020304" pitchFamily="18" charset="0"/>
              </a:rPr>
              <a:t>Sdělí mu, že ředitel školy nebude hradit žádné další </a:t>
            </a:r>
            <a:r>
              <a:rPr lang="cs-CZ" sz="1600" b="1" dirty="0">
                <a:solidFill>
                  <a:srgbClr val="990000"/>
                </a:solidFill>
                <a:latin typeface="Calibri" panose="020F0502020204030204" pitchFamily="34" charset="0"/>
                <a:ea typeface="Times New Roman" panose="02020603050405020304" pitchFamily="18" charset="0"/>
              </a:rPr>
              <a:t>náklady spojené </a:t>
            </a:r>
            <a:r>
              <a:rPr lang="cs-CZ" sz="1600" dirty="0">
                <a:solidFill>
                  <a:srgbClr val="000000"/>
                </a:solidFill>
                <a:latin typeface="Calibri" panose="020F0502020204030204" pitchFamily="34" charset="0"/>
                <a:ea typeface="Times New Roman" panose="02020603050405020304" pitchFamily="18" charset="0"/>
              </a:rPr>
              <a:t>s prací z domova.</a:t>
            </a: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dirty="0">
                <a:solidFill>
                  <a:prstClr val="black"/>
                </a:solidFill>
                <a:latin typeface="Calibri" panose="020F0502020204030204" pitchFamily="34" charset="0"/>
                <a:ea typeface="Calibri" panose="020F0502020204030204" pitchFamily="34" charset="0"/>
              </a:rPr>
              <a:t>Poučení o </a:t>
            </a:r>
            <a:r>
              <a:rPr lang="cs-CZ" sz="1600" b="1" dirty="0">
                <a:solidFill>
                  <a:srgbClr val="800000"/>
                </a:solidFill>
                <a:latin typeface="Calibri" panose="020F0502020204030204" pitchFamily="34" charset="0"/>
                <a:ea typeface="Calibri" panose="020F0502020204030204" pitchFamily="34" charset="0"/>
              </a:rPr>
              <a:t>bezpečnosti práce </a:t>
            </a:r>
            <a:r>
              <a:rPr lang="cs-CZ" sz="1600" dirty="0">
                <a:solidFill>
                  <a:prstClr val="black"/>
                </a:solidFill>
                <a:latin typeface="Calibri" panose="020F0502020204030204" pitchFamily="34" charset="0"/>
                <a:ea typeface="Calibri" panose="020F0502020204030204" pitchFamily="34" charset="0"/>
              </a:rPr>
              <a:t>z domova.</a:t>
            </a: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dirty="0">
                <a:solidFill>
                  <a:prstClr val="black"/>
                </a:solidFill>
                <a:latin typeface="Calibri" panose="020F0502020204030204" pitchFamily="34" charset="0"/>
                <a:ea typeface="Calibri" panose="020F0502020204030204" pitchFamily="34" charset="0"/>
              </a:rPr>
              <a:t>Ochrana osobních údajů žáků a jejich zákonných zástupců (</a:t>
            </a:r>
            <a:r>
              <a:rPr lang="cs-CZ" sz="1600" b="1" dirty="0">
                <a:solidFill>
                  <a:srgbClr val="800000"/>
                </a:solidFill>
                <a:latin typeface="Calibri" panose="020F0502020204030204" pitchFamily="34" charset="0"/>
                <a:ea typeface="Calibri" panose="020F0502020204030204" pitchFamily="34" charset="0"/>
              </a:rPr>
              <a:t>GDPR</a:t>
            </a:r>
            <a:r>
              <a:rPr lang="cs-CZ" sz="1600" dirty="0">
                <a:solidFill>
                  <a:prstClr val="black"/>
                </a:solidFill>
                <a:latin typeface="Calibri" panose="020F0502020204030204" pitchFamily="34" charset="0"/>
                <a:ea typeface="Calibri" panose="020F0502020204030204" pitchFamily="34" charset="0"/>
              </a:rPr>
              <a:t>)</a:t>
            </a: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dirty="0">
                <a:solidFill>
                  <a:srgbClr val="000000"/>
                </a:solidFill>
                <a:latin typeface="Calibri" panose="020F0502020204030204" pitchFamily="34" charset="0"/>
                <a:ea typeface="Times New Roman" panose="02020603050405020304" pitchFamily="18" charset="0"/>
              </a:rPr>
              <a:t>Na základě pokynu ředitele školy je zaměstnanec povinen do následujícího pracovního dne práci z domova ukončit a </a:t>
            </a:r>
            <a:r>
              <a:rPr lang="cs-CZ" sz="1600" b="1" dirty="0">
                <a:solidFill>
                  <a:srgbClr val="990000"/>
                </a:solidFill>
                <a:latin typeface="Calibri" panose="020F0502020204030204" pitchFamily="34" charset="0"/>
                <a:ea typeface="Times New Roman" panose="02020603050405020304" pitchFamily="18" charset="0"/>
              </a:rPr>
              <a:t>nastoupit na pracoviště</a:t>
            </a:r>
            <a:r>
              <a:rPr lang="cs-CZ" sz="1600" dirty="0">
                <a:solidFill>
                  <a:srgbClr val="000000"/>
                </a:solidFill>
                <a:latin typeface="Calibri" panose="020F0502020204030204" pitchFamily="34" charset="0"/>
                <a:ea typeface="Times New Roman" panose="02020603050405020304" pitchFamily="18" charset="0"/>
              </a:rPr>
              <a:t>.</a:t>
            </a:r>
            <a:endParaRPr lang="cs-CZ" sz="1600" dirty="0">
              <a:solidFill>
                <a:prstClr val="black"/>
              </a:solidFill>
              <a:latin typeface="Calibri" panose="020F0502020204030204" pitchFamily="34" charset="0"/>
              <a:ea typeface="Calibri" panose="020F0502020204030204" pitchFamily="34" charset="0"/>
            </a:endParaRPr>
          </a:p>
          <a:p>
            <a:pPr marL="90170" indent="-90170"/>
            <a:r>
              <a:rPr lang="cs-CZ" sz="1600" dirty="0">
                <a:solidFill>
                  <a:srgbClr val="000000"/>
                </a:solidFill>
                <a:latin typeface="Calibri" panose="020F0502020204030204" pitchFamily="34" charset="0"/>
                <a:ea typeface="Calibri" panose="020F0502020204030204" pitchFamily="34" charset="0"/>
                <a:sym typeface="Wingdings" panose="05000000000000000000" pitchFamily="2" charset="2"/>
              </a:rPr>
              <a:t></a:t>
            </a:r>
            <a:r>
              <a:rPr lang="cs-CZ" sz="1600" dirty="0">
                <a:solidFill>
                  <a:srgbClr val="000000"/>
                </a:solidFill>
                <a:latin typeface="Calibri" panose="020F0502020204030204" pitchFamily="34" charset="0"/>
                <a:ea typeface="Calibri" panose="020F0502020204030204" pitchFamily="34" charset="0"/>
              </a:rPr>
              <a:t> </a:t>
            </a:r>
            <a:r>
              <a:rPr lang="cs-CZ" sz="1600" dirty="0">
                <a:solidFill>
                  <a:srgbClr val="000000"/>
                </a:solidFill>
                <a:latin typeface="Calibri" panose="020F0502020204030204" pitchFamily="34" charset="0"/>
                <a:ea typeface="Times New Roman" panose="02020603050405020304" pitchFamily="18" charset="0"/>
              </a:rPr>
              <a:t>…</a:t>
            </a:r>
            <a:endParaRPr lang="cs-CZ" sz="1600" dirty="0">
              <a:solidFill>
                <a:prstClr val="black"/>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71778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C82E6E7E-ABF4-4B95-A8A2-96C162C024E1}"/>
              </a:ext>
            </a:extLst>
          </p:cNvPr>
          <p:cNvSpPr/>
          <p:nvPr/>
        </p:nvSpPr>
        <p:spPr>
          <a:xfrm>
            <a:off x="344424" y="326945"/>
            <a:ext cx="11503152" cy="5262979"/>
          </a:xfrm>
          <a:prstGeom prst="rect">
            <a:avLst/>
          </a:prstGeom>
        </p:spPr>
        <p:txBody>
          <a:bodyPr wrap="square">
            <a:spAutoFit/>
          </a:bodyPr>
          <a:lstStyle/>
          <a:p>
            <a:r>
              <a:rPr lang="cs-CZ" sz="1600" b="1" dirty="0">
                <a:solidFill>
                  <a:srgbClr val="002060"/>
                </a:solidFill>
                <a:ea typeface="Calibri" panose="020F0502020204030204" pitchFamily="34" charset="0"/>
                <a:cs typeface="Calibri" panose="020F0502020204030204" pitchFamily="34" charset="0"/>
              </a:rPr>
              <a:t>2.4 Formy a metody práce</a:t>
            </a:r>
            <a:endParaRPr lang="cs-CZ" sz="1600" dirty="0">
              <a:solidFill>
                <a:srgbClr val="002060"/>
              </a:solidFill>
              <a:ea typeface="Calibri" panose="020F0502020204030204" pitchFamily="34" charset="0"/>
              <a:cs typeface="Times New Roman" panose="02020603050405020304" pitchFamily="18" charset="0"/>
            </a:endParaRPr>
          </a:p>
          <a:p>
            <a:r>
              <a:rPr lang="cs-CZ" sz="1600" dirty="0">
                <a:ea typeface="Calibri" panose="020F0502020204030204" pitchFamily="34" charset="0"/>
                <a:cs typeface="Calibri" panose="020F0502020204030204" pitchFamily="34" charset="0"/>
              </a:rPr>
              <a:t> </a:t>
            </a:r>
            <a:endParaRPr lang="cs-CZ" sz="1600" dirty="0">
              <a:ea typeface="Calibri" panose="020F0502020204030204" pitchFamily="34" charset="0"/>
              <a:cs typeface="Times New Roman" panose="02020603050405020304" pitchFamily="18" charset="0"/>
            </a:endParaRPr>
          </a:p>
          <a:p>
            <a:r>
              <a:rPr lang="cs-CZ" sz="1600" b="1" dirty="0">
                <a:solidFill>
                  <a:srgbClr val="990000"/>
                </a:solidFill>
                <a:ea typeface="Calibri" panose="020F0502020204030204" pitchFamily="34" charset="0"/>
                <a:cs typeface="Calibri" panose="020F0502020204030204" pitchFamily="34" charset="0"/>
              </a:rPr>
              <a:t>Vzdělávání na dálku</a:t>
            </a:r>
            <a:endParaRPr lang="cs-CZ" sz="1600" b="1" dirty="0">
              <a:solidFill>
                <a:srgbClr val="990000"/>
              </a:solidFill>
              <a:ea typeface="Calibri" panose="020F0502020204030204" pitchFamily="34" charset="0"/>
              <a:cs typeface="Times New Roman" panose="02020603050405020304" pitchFamily="18" charset="0"/>
            </a:endParaRPr>
          </a:p>
          <a:p>
            <a:r>
              <a:rPr lang="cs-CZ" sz="1600" dirty="0">
                <a:ea typeface="Times New Roman" panose="02020603050405020304" pitchFamily="18" charset="0"/>
              </a:rPr>
              <a:t>MŠMT požaduje, aby školy v co největší míře využívalo vzdělávání na dálku. O jeho využití </a:t>
            </a:r>
            <a:r>
              <a:rPr lang="cs-CZ" sz="1600" b="1" dirty="0">
                <a:solidFill>
                  <a:srgbClr val="800000"/>
                </a:solidFill>
                <a:ea typeface="Times New Roman" panose="02020603050405020304" pitchFamily="18" charset="0"/>
              </a:rPr>
              <a:t>rozhoduje ředitel školy</a:t>
            </a:r>
            <a:r>
              <a:rPr lang="cs-CZ" sz="1600" dirty="0">
                <a:ea typeface="Times New Roman" panose="02020603050405020304" pitchFamily="18" charset="0"/>
              </a:rPr>
              <a:t>. Současná opatření nezměnila organizaci školního roku a nestanovila na tuto dobu prázdniny. Zakázaná je osobní přítomnost žáků při vzdělávání ve školách. MŠMT vytvořilo webové stránky </a:t>
            </a:r>
            <a:r>
              <a:rPr lang="cs-CZ" sz="1600" dirty="0">
                <a:solidFill>
                  <a:srgbClr val="0563C1"/>
                </a:solidFill>
                <a:ea typeface="Times New Roman" panose="02020603050405020304" pitchFamily="18" charset="0"/>
                <a:hlinkClick r:id="rId2" tooltip="[Odkaz do nového okna] ">
                  <a:extLst>
                    <a:ext uri="{A12FA001-AC4F-418D-AE19-62706E023703}">
                      <ahyp:hlinkClr xmlns:ahyp="http://schemas.microsoft.com/office/drawing/2018/hyperlinkcolor" val="tx"/>
                    </a:ext>
                  </a:extLst>
                </a:hlinkClick>
              </a:rPr>
              <a:t>https://nadalku.msmt.cz/cs</a:t>
            </a:r>
            <a:r>
              <a:rPr lang="cs-CZ" sz="1600" dirty="0">
                <a:ea typeface="Times New Roman" panose="02020603050405020304" pitchFamily="18" charset="0"/>
              </a:rPr>
              <a:t>, které dávají školám tipy ke vzdělávání na dálku, dále vysílá Česká televize s podporou MŠMT vzdělávací pořady pro žáky 1. a 2. stupně včetně přípravy na přijímací zkoušky na SŠ a víceletá gymnázia. Takové vzdělávání, byť neprobíhá přímo ve škole, je zcela legitimní součástí vzdělávání podle školského zákona a naplňuje cíle, které právní úprava školám přikazuje plnit. Absence se do třídní knihy nezapisují.</a:t>
            </a:r>
          </a:p>
          <a:p>
            <a:r>
              <a:rPr lang="cs-CZ" sz="1600" dirty="0">
                <a:ea typeface="Times New Roman" panose="02020603050405020304" pitchFamily="18" charset="0"/>
              </a:rPr>
              <a:t> </a:t>
            </a:r>
          </a:p>
          <a:p>
            <a:r>
              <a:rPr lang="cs-CZ" sz="1600" b="1" dirty="0">
                <a:solidFill>
                  <a:srgbClr val="990000"/>
                </a:solidFill>
                <a:ea typeface="Times New Roman" panose="02020603050405020304" pitchFamily="18" charset="0"/>
              </a:rPr>
              <a:t>Synchronní a asynchronní vzdělávání na dálku </a:t>
            </a:r>
          </a:p>
          <a:p>
            <a:r>
              <a:rPr lang="cs-CZ" sz="1600" b="1" dirty="0">
                <a:solidFill>
                  <a:srgbClr val="990000"/>
                </a:solidFill>
                <a:ea typeface="Times New Roman" panose="02020603050405020304" pitchFamily="18" charset="0"/>
              </a:rPr>
              <a:t>Jiná forma vzdělávání na dálku (tištěné materiály, učebnice, pracovní sešity atp.)</a:t>
            </a:r>
          </a:p>
          <a:p>
            <a:r>
              <a:rPr lang="cs-CZ" sz="1600" b="1" dirty="0">
                <a:solidFill>
                  <a:srgbClr val="990000"/>
                </a:solidFill>
                <a:ea typeface="Times New Roman" panose="02020603050405020304" pitchFamily="18" charset="0"/>
              </a:rPr>
              <a:t>Zapojení rodiny při vzdělávání na dálku</a:t>
            </a:r>
          </a:p>
          <a:p>
            <a:r>
              <a:rPr lang="cs-CZ" sz="1600" b="1" dirty="0">
                <a:solidFill>
                  <a:srgbClr val="990000"/>
                </a:solidFill>
                <a:ea typeface="Times New Roman" panose="02020603050405020304" pitchFamily="18" charset="0"/>
              </a:rPr>
              <a:t>Hodnocení vzdělávání</a:t>
            </a:r>
          </a:p>
          <a:p>
            <a:endParaRPr lang="cs-CZ" sz="1600" dirty="0">
              <a:solidFill>
                <a:srgbClr val="990000"/>
              </a:solidFill>
              <a:ea typeface="Calibri" panose="020F0502020204030204" pitchFamily="34" charset="0"/>
              <a:cs typeface="Calibri" panose="020F0502020204030204" pitchFamily="34" charset="0"/>
            </a:endParaRPr>
          </a:p>
          <a:p>
            <a:r>
              <a:rPr lang="cs-CZ" sz="1600" b="1" dirty="0">
                <a:solidFill>
                  <a:srgbClr val="990000"/>
                </a:solidFill>
                <a:ea typeface="Calibri" panose="020F0502020204030204" pitchFamily="34" charset="0"/>
                <a:cs typeface="Calibri" panose="020F0502020204030204" pitchFamily="34" charset="0"/>
              </a:rPr>
              <a:t>Distanční forma vzdělávání</a:t>
            </a:r>
            <a:endParaRPr lang="cs-CZ" sz="1600" b="1" dirty="0">
              <a:solidFill>
                <a:srgbClr val="990000"/>
              </a:solidFill>
              <a:ea typeface="Calibri" panose="020F0502020204030204" pitchFamily="34" charset="0"/>
              <a:cs typeface="Times New Roman" panose="02020603050405020304" pitchFamily="18" charset="0"/>
            </a:endParaRPr>
          </a:p>
          <a:p>
            <a:r>
              <a:rPr lang="cs-CZ" sz="1600" dirty="0">
                <a:ea typeface="Calibri" panose="020F0502020204030204" pitchFamily="34" charset="0"/>
                <a:cs typeface="Calibri" panose="020F0502020204030204" pitchFamily="34" charset="0"/>
              </a:rPr>
              <a:t>Jestliže si školy zvolí distanční nebo dálkovou formu vzdělávání, nesuplují tím přímou vyučovací povinnost. Jedná se sice o důležitou formu vzdělávání, která ale může být pouze doplňkem přímé vyučovací povinnosti.</a:t>
            </a:r>
            <a:endParaRPr lang="cs-CZ" sz="1600" dirty="0">
              <a:ea typeface="Calibri" panose="020F0502020204030204" pitchFamily="34" charset="0"/>
              <a:cs typeface="Times New Roman" panose="02020603050405020304" pitchFamily="18" charset="0"/>
            </a:endParaRPr>
          </a:p>
          <a:p>
            <a:r>
              <a:rPr lang="cs-CZ" sz="1600" dirty="0">
                <a:ea typeface="Calibri" panose="020F0502020204030204" pitchFamily="34" charset="0"/>
              </a:rPr>
              <a:t>Školský zákon uvádí v § 25 možnost distanční formy vzdělávání, tedy samostatné studium uskutečňované převážně nebo zcela prostřednictvím informačních technologií, popřípadě spojené s individuálními konzultacemi. Je možné však jej uplatnit pouze ve středním a vyšším odborném vzdělávání.</a:t>
            </a:r>
            <a:endParaRPr lang="cs-CZ" sz="1600" dirty="0">
              <a:ea typeface="Times New Roman" panose="02020603050405020304" pitchFamily="18" charset="0"/>
            </a:endParaRPr>
          </a:p>
        </p:txBody>
      </p:sp>
    </p:spTree>
    <p:extLst>
      <p:ext uri="{BB962C8B-B14F-4D97-AF65-F5344CB8AC3E}">
        <p14:creationId xmlns:p14="http://schemas.microsoft.com/office/powerpoint/2010/main" val="1937087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07940BFC-EC33-44F4-902B-A25A18F771A4}"/>
              </a:ext>
            </a:extLst>
          </p:cNvPr>
          <p:cNvSpPr/>
          <p:nvPr/>
        </p:nvSpPr>
        <p:spPr>
          <a:xfrm>
            <a:off x="298704" y="208073"/>
            <a:ext cx="11594592" cy="5755422"/>
          </a:xfrm>
          <a:prstGeom prst="rect">
            <a:avLst/>
          </a:prstGeom>
        </p:spPr>
        <p:txBody>
          <a:bodyPr wrap="square">
            <a:spAutoFit/>
          </a:bodyPr>
          <a:lstStyle/>
          <a:p>
            <a:r>
              <a:rPr lang="cs-CZ" sz="1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2.5 Zadávání domácích úkolů a hodnocení žáků</a:t>
            </a:r>
            <a:endParaRPr lang="cs-CZ" sz="16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Calibri" panose="020F0502020204030204" pitchFamily="34" charset="0"/>
              </a:rPr>
              <a:t>Mimořádné opatření Ministerstva zdravotnictví zakazuje osobní účast žáků na základním, středním a vyšším odborném vzdělávání ve školách a školských zařízeních od 11.3.2020 do dovolání. S tím je spojena i aktivita škol se zadáváním samostatné práce žákům distanční formou vzdělávání.</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endParaRPr lang="cs-CZ" sz="1600" u="sng" dirty="0">
              <a:latin typeface="Calibri" panose="020F0502020204030204" pitchFamily="34" charset="0"/>
              <a:ea typeface="Calibri" panose="020F0502020204030204" pitchFamily="34" charset="0"/>
              <a:cs typeface="Calibri" panose="020F0502020204030204" pitchFamily="34" charset="0"/>
            </a:endParaRPr>
          </a:p>
          <a:p>
            <a:r>
              <a:rPr lang="cs-CZ" sz="1600" u="sng" dirty="0">
                <a:latin typeface="Calibri" panose="020F0502020204030204" pitchFamily="34" charset="0"/>
                <a:ea typeface="Calibri" panose="020F0502020204030204" pitchFamily="34" charset="0"/>
                <a:cs typeface="Calibri" panose="020F0502020204030204" pitchFamily="34" charset="0"/>
              </a:rPr>
              <a:t>Několik poznámek k zadávání a hodnocení domácích úkolů</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Stojí za zmínku připomenout starší příspěvek </a:t>
            </a:r>
            <a:r>
              <a:rPr lang="cs-CZ" sz="1600" dirty="0">
                <a:latin typeface="Calibri" panose="020F0502020204030204" pitchFamily="34" charset="0"/>
                <a:ea typeface="Calibri" panose="020F0502020204030204" pitchFamily="34" charset="0"/>
                <a:cs typeface="Calibri" panose="020F0502020204030204" pitchFamily="34" charset="0"/>
              </a:rPr>
              <a:t>PhDr. Ondřej </a:t>
            </a:r>
            <a:r>
              <a:rPr lang="cs-CZ" sz="1600" dirty="0" err="1">
                <a:latin typeface="Calibri" panose="020F0502020204030204" pitchFamily="34" charset="0"/>
                <a:ea typeface="Calibri" panose="020F0502020204030204" pitchFamily="34" charset="0"/>
                <a:cs typeface="Calibri" panose="020F0502020204030204" pitchFamily="34" charset="0"/>
              </a:rPr>
              <a:t>Andryse</a:t>
            </a:r>
            <a:r>
              <a:rPr lang="cs-CZ" sz="1600" dirty="0">
                <a:latin typeface="Calibri" panose="020F0502020204030204" pitchFamily="34" charset="0"/>
                <a:ea typeface="Calibri" panose="020F0502020204030204" pitchFamily="34" charset="0"/>
                <a:cs typeface="Calibri" panose="020F0502020204030204" pitchFamily="34" charset="0"/>
              </a:rPr>
              <a:t>, MAE náměstek ústředního školního inspektora s názvem Několik poznámek k zadávání a hodnocení domácích úkolů.</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Výtah některých myšlenek:</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u="sng" dirty="0">
                <a:latin typeface="Calibri" panose="020F0502020204030204" pitchFamily="34" charset="0"/>
                <a:ea typeface="Calibri" panose="020F0502020204030204" pitchFamily="34" charset="0"/>
                <a:cs typeface="Times New Roman" panose="02020603050405020304" pitchFamily="18" charset="0"/>
              </a:rPr>
              <a:t>Právní aspekty a cíle domácích úkolů </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Žádný právní předpis </a:t>
            </a:r>
            <a:r>
              <a:rPr lang="cs-CZ" sz="1600" dirty="0">
                <a:latin typeface="Calibri" panose="020F0502020204030204" pitchFamily="34" charset="0"/>
                <a:ea typeface="Calibri" panose="020F0502020204030204" pitchFamily="34" charset="0"/>
                <a:cs typeface="Times New Roman" panose="02020603050405020304" pitchFamily="18" charset="0"/>
              </a:rPr>
              <a:t>se problematikou zadávání a hodnocení domácích úkolů nezabývá, a tudíž tato problematika není právně upravena ani jednoznačně vymezena.</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Zadávání domácích úkolů je otázka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pedagogická</a:t>
            </a:r>
            <a:r>
              <a:rPr lang="cs-CZ" sz="1600" dirty="0">
                <a:latin typeface="Calibri" panose="020F0502020204030204" pitchFamily="34" charset="0"/>
                <a:ea typeface="Calibri" panose="020F0502020204030204" pitchFamily="34" charset="0"/>
                <a:cs typeface="Times New Roman" panose="02020603050405020304" pitchFamily="18" charset="0"/>
              </a:rPr>
              <a:t>, nikoliv právní.</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Domácí úkoly nejsou nutnou součástí vzdělávání,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škola není povinna žákům domácí úkoly zadávat</a:t>
            </a:r>
            <a:r>
              <a:rPr lang="cs-CZ" sz="1600" dirty="0">
                <a:latin typeface="Calibri" panose="020F0502020204030204" pitchFamily="34" charset="0"/>
                <a:ea typeface="Calibri" panose="020F0502020204030204" pitchFamily="34" charset="0"/>
                <a:cs typeface="Times New Roman" panose="02020603050405020304" pitchFamily="18" charset="0"/>
              </a:rPr>
              <a:t>.</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Využívání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domácích úkolů </a:t>
            </a:r>
            <a:r>
              <a:rPr lang="cs-CZ" sz="1600" dirty="0">
                <a:latin typeface="Calibri" panose="020F0502020204030204" pitchFamily="34" charset="0"/>
                <a:ea typeface="Calibri" panose="020F0502020204030204" pitchFamily="34" charset="0"/>
                <a:cs typeface="Times New Roman" panose="02020603050405020304" pitchFamily="18" charset="0"/>
              </a:rPr>
              <a:t>jako pedagogického nástroje je plně v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souladu se školským zákonem</a:t>
            </a:r>
            <a:r>
              <a:rPr lang="cs-CZ" sz="1600" dirty="0">
                <a:latin typeface="Calibri" panose="020F0502020204030204" pitchFamily="34" charset="0"/>
                <a:ea typeface="Calibri" panose="020F0502020204030204" pitchFamily="34" charset="0"/>
                <a:cs typeface="Times New Roman" panose="02020603050405020304" pitchFamily="18" charset="0"/>
              </a:rPr>
              <a:t>. </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Žáci jsou v souladu s § 22 odst. 1 písm. c) školského zákona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povinni plnit pokyny pedagogických pracovníků</a:t>
            </a:r>
            <a:r>
              <a:rPr lang="cs-CZ" sz="1600" dirty="0">
                <a:latin typeface="Calibri" panose="020F0502020204030204" pitchFamily="34" charset="0"/>
                <a:ea typeface="Calibri" panose="020F0502020204030204" pitchFamily="34" charset="0"/>
                <a:cs typeface="Times New Roman" panose="02020603050405020304" pitchFamily="18" charset="0"/>
              </a:rPr>
              <a:t> vydané ve shodě s právními předpisy a školním řádem, tedy i vypracovávat domácí úkoly.</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Je vhodné a žádoucí, aby tuto problematiku upravoval na úrovni školy její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školní řád</a:t>
            </a:r>
            <a:r>
              <a:rPr lang="cs-CZ" sz="1600" dirty="0">
                <a:latin typeface="Calibri" panose="020F0502020204030204" pitchFamily="34" charset="0"/>
                <a:ea typeface="Calibri" panose="020F0502020204030204" pitchFamily="34" charset="0"/>
                <a:cs typeface="Times New Roman" panose="02020603050405020304" pitchFamily="18" charset="0"/>
              </a:rPr>
              <a:t>. </a:t>
            </a:r>
          </a:p>
          <a:p>
            <a:pPr marL="90170" indent="-90170"/>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Plnění domácích úkolů vede člověka k učení se v průběhu celého života (k tomu viz §2 odst. 2 písmeno a) školského zákona).</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19755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872219AE-0A4E-4FFC-AD78-378D4FF0936D}"/>
              </a:ext>
            </a:extLst>
          </p:cNvPr>
          <p:cNvSpPr/>
          <p:nvPr/>
        </p:nvSpPr>
        <p:spPr>
          <a:xfrm>
            <a:off x="429768" y="548681"/>
            <a:ext cx="11311128" cy="4524315"/>
          </a:xfrm>
          <a:prstGeom prst="rect">
            <a:avLst/>
          </a:prstGeom>
        </p:spPr>
        <p:txBody>
          <a:bodyPr wrap="square">
            <a:spAutoFit/>
          </a:bodyPr>
          <a:lstStyle/>
          <a:p>
            <a:pPr lvl="0"/>
            <a:r>
              <a:rPr lang="cs-CZ" sz="1600"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Zadávání domácích úkolů</a:t>
            </a:r>
            <a:endPar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Domácí úkol se zadává v zájmu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upevňování znalostí </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žáka, příp. pro zopakování učiva, v zájmu ukotvení jeho pracovních návyků apod. </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Úkoly by měly vést třeba k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procvičování</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či lepšímu pochopení již probraného učiva.</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Domácí úkoly by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neměly suplovat práci pedagogického pracovníka</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Domácí úkoly by měly být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přiměřené</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jak z hlediska obsahové náročnosti, tak z hlediska jejich rozsahu a četnosti zadávání.</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Domácí úkoly by neměly by přispívat k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přenášení zodpovědnosti za vzdělávání na rodinu </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(ta se má věnovat hlavně výchově, a naopak nepřenášet na školu odpovědnost za výchovu). </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V případě, že se zletilí žáci nebo zákonní zástupci nezletilých žáků domnívají, že domácí úkoly jsou zadávány v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nepřiměřené míře </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nebo nevhodným způsobem, že jsou nepřiměřeně složité apod., je vhodné celou záležitost prodiskutovat s konkrétním pedagogem a s ředitelem školy. </a:t>
            </a:r>
          </a:p>
          <a:p>
            <a:pPr lvl="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p>
          <a:p>
            <a:pPr lvl="0"/>
            <a:r>
              <a:rPr lang="cs-CZ" sz="1600"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Hodnocení domácích úkolů</a:t>
            </a:r>
            <a:endPar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Škola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může hodnotit domácí úkoly </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pouze v případě, že je tato možnost zakotvena v pravidlech hodnocení jako nutné součásti školního řádu. </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Platí však také, že k hodnocení domácích úkolů je třeba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přistupovat velmi citlivě</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Je nutné zohledňovat i různé kontextové faktory (rodinné zázemí žáka a, zájem nebo nezájem zákonných zástupců o vzdělávání, pomoc zákonných zástupců při domácích úkolech, …).</a:t>
            </a:r>
          </a:p>
          <a:p>
            <a:pPr marL="90170" indent="-90170"/>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Hodnocení domácích úkolů může být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nejvýše jednou z mnoha složek</a:t>
            </a:r>
            <a:r>
              <a:rPr lang="cs-CZ" sz="1600" dirty="0">
                <a:solidFill>
                  <a:prstClr val="black"/>
                </a:solidFill>
                <a:latin typeface="Calibri" panose="020F0502020204030204" pitchFamily="34" charset="0"/>
                <a:ea typeface="Calibri" panose="020F0502020204030204" pitchFamily="34" charset="0"/>
                <a:cs typeface="Times New Roman" panose="02020603050405020304" pitchFamily="18" charset="0"/>
              </a:rPr>
              <a:t>, které se na celkovém hodnocení úrovně znalostí a dovedností žáka podílejí. </a:t>
            </a:r>
          </a:p>
        </p:txBody>
      </p:sp>
    </p:spTree>
    <p:extLst>
      <p:ext uri="{BB962C8B-B14F-4D97-AF65-F5344CB8AC3E}">
        <p14:creationId xmlns:p14="http://schemas.microsoft.com/office/powerpoint/2010/main" val="2565770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28645D75-4624-47F3-B183-CABDA33BFE9E}"/>
              </a:ext>
            </a:extLst>
          </p:cNvPr>
          <p:cNvSpPr/>
          <p:nvPr/>
        </p:nvSpPr>
        <p:spPr>
          <a:xfrm>
            <a:off x="286512" y="454075"/>
            <a:ext cx="11490960" cy="2308324"/>
          </a:xfrm>
          <a:prstGeom prst="rect">
            <a:avLst/>
          </a:prstGeom>
        </p:spPr>
        <p:txBody>
          <a:bodyPr wrap="square">
            <a:spAutoFit/>
          </a:bodyPr>
          <a:lstStyle/>
          <a:p>
            <a:pPr marL="144145" indent="-144145"/>
            <a:r>
              <a:rPr lang="cs-CZ" sz="1600" b="1" dirty="0">
                <a:solidFill>
                  <a:srgbClr val="0000FF"/>
                </a:solidFill>
                <a:latin typeface="Calibri" panose="020F0502020204030204" pitchFamily="34" charset="0"/>
                <a:ea typeface="Calibri" panose="020F0502020204030204" pitchFamily="34" charset="0"/>
                <a:cs typeface="Times New Roman" panose="02020603050405020304" pitchFamily="18" charset="0"/>
              </a:rPr>
              <a:t>Závěr pro výkon práce</a:t>
            </a:r>
          </a:p>
          <a:p>
            <a:pPr marL="144145" indent="-144145"/>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Zaměstnanec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dále vykonává práci </a:t>
            </a:r>
            <a:r>
              <a:rPr lang="cs-CZ" sz="1600" dirty="0">
                <a:latin typeface="Calibri" panose="020F0502020204030204" pitchFamily="34" charset="0"/>
                <a:ea typeface="Calibri" panose="020F0502020204030204" pitchFamily="34" charset="0"/>
                <a:cs typeface="Times New Roman" panose="02020603050405020304" pitchFamily="18" charset="0"/>
              </a:rPr>
              <a:t>pro zaměstnavatele, avšak s omezením daných nouzovým stavem:</a:t>
            </a:r>
          </a:p>
          <a:p>
            <a:pPr marL="285750" indent="-285750">
              <a:buFontTx/>
              <a:buChar char="-"/>
            </a:pPr>
            <a:r>
              <a:rPr lang="cs-CZ" sz="1600" dirty="0">
                <a:latin typeface="Calibri" panose="020F0502020204030204" pitchFamily="34" charset="0"/>
                <a:ea typeface="Calibri" panose="020F0502020204030204" pitchFamily="34" charset="0"/>
                <a:cs typeface="Times New Roman" panose="02020603050405020304" pitchFamily="18" charset="0"/>
              </a:rPr>
              <a:t>učitel nevykonává přímou pedagogickou činnost, ale pouze práce související,</a:t>
            </a:r>
          </a:p>
          <a:p>
            <a:pPr marL="285750" indent="-285750">
              <a:buFontTx/>
              <a:buChar char="-"/>
            </a:pPr>
            <a:r>
              <a:rPr lang="cs-CZ" sz="1600" dirty="0">
                <a:latin typeface="Calibri" panose="020F0502020204030204" pitchFamily="34" charset="0"/>
                <a:ea typeface="Calibri" panose="020F0502020204030204" pitchFamily="34" charset="0"/>
                <a:cs typeface="Times New Roman" panose="02020603050405020304" pitchFamily="18" charset="0"/>
              </a:rPr>
              <a:t>účetní vykonává práci převážně z domova,</a:t>
            </a:r>
          </a:p>
          <a:p>
            <a:pPr marL="285750" indent="-285750">
              <a:buFontTx/>
              <a:buChar char="-"/>
            </a:pPr>
            <a:r>
              <a:rPr lang="cs-CZ" sz="1600" dirty="0">
                <a:latin typeface="Calibri" panose="020F0502020204030204" pitchFamily="34" charset="0"/>
                <a:ea typeface="Calibri" panose="020F0502020204030204" pitchFamily="34" charset="0"/>
                <a:cs typeface="Times New Roman" panose="02020603050405020304" pitchFamily="18" charset="0"/>
              </a:rPr>
              <a:t>…</a:t>
            </a:r>
          </a:p>
          <a:p>
            <a:pPr marL="285750" indent="-285750">
              <a:buFontTx/>
              <a:buChar char="-"/>
            </a:pP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Za tyto činnosti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přísluší zaměstnanci plat </a:t>
            </a:r>
            <a:r>
              <a:rPr lang="cs-CZ" sz="1600" dirty="0">
                <a:latin typeface="Calibri" panose="020F0502020204030204" pitchFamily="34" charset="0"/>
                <a:ea typeface="Calibri" panose="020F0502020204030204" pitchFamily="34" charset="0"/>
                <a:cs typeface="Times New Roman" panose="02020603050405020304" pitchFamily="18" charset="0"/>
              </a:rPr>
              <a:t>(u soukromých škola mzda) dle pracovní smlouvy (platového výměru).</a:t>
            </a:r>
          </a:p>
          <a:p>
            <a:pPr marL="285750" indent="-285750">
              <a:buFontTx/>
              <a:buChar char="-"/>
            </a:pPr>
            <a:endParaRPr lang="cs-CZ"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8730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9CFAD2D6-5DC8-4587-B211-D8126567ADA0}"/>
              </a:ext>
            </a:extLst>
          </p:cNvPr>
          <p:cNvSpPr/>
          <p:nvPr/>
        </p:nvSpPr>
        <p:spPr>
          <a:xfrm>
            <a:off x="365760" y="244649"/>
            <a:ext cx="11622024" cy="5293757"/>
          </a:xfrm>
          <a:prstGeom prst="rect">
            <a:avLst/>
          </a:prstGeom>
        </p:spPr>
        <p:txBody>
          <a:bodyPr wrap="square">
            <a:spAutoFit/>
          </a:bodyPr>
          <a:lstStyle/>
          <a:p>
            <a:r>
              <a:rPr lang="cs-CZ" b="1" dirty="0">
                <a:solidFill>
                  <a:srgbClr val="0000FF"/>
                </a:solidFill>
                <a:latin typeface="Calibri" panose="020F0502020204030204" pitchFamily="34" charset="0"/>
                <a:ea typeface="Calibri" panose="020F0502020204030204" pitchFamily="34" charset="0"/>
                <a:cs typeface="Times New Roman" panose="02020603050405020304" pitchFamily="18" charset="0"/>
              </a:rPr>
              <a:t>3. Překážky v práci</a:t>
            </a:r>
            <a:endParaRPr lang="cs-CZ"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Rozlišujeme překážky v práci na straně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zaměstnance</a:t>
            </a:r>
            <a:r>
              <a:rPr lang="cs-CZ" sz="1600" dirty="0">
                <a:latin typeface="Calibri" panose="020F0502020204030204" pitchFamily="34" charset="0"/>
                <a:ea typeface="Calibri" panose="020F0502020204030204" pitchFamily="34" charset="0"/>
                <a:cs typeface="Times New Roman" panose="02020603050405020304" pitchFamily="18" charset="0"/>
              </a:rPr>
              <a:t> a na straně </a:t>
            </a:r>
            <a:r>
              <a:rPr lang="cs-CZ" sz="1600" b="1" dirty="0">
                <a:solidFill>
                  <a:srgbClr val="800000"/>
                </a:solidFill>
                <a:latin typeface="Calibri" panose="020F0502020204030204" pitchFamily="34" charset="0"/>
                <a:ea typeface="Calibri" panose="020F0502020204030204" pitchFamily="34" charset="0"/>
                <a:cs typeface="Times New Roman" panose="02020603050405020304" pitchFamily="18" charset="0"/>
              </a:rPr>
              <a:t>zaměstnavatele</a:t>
            </a: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b="1" dirty="0">
                <a:solidFill>
                  <a:srgbClr val="002060"/>
                </a:solidFill>
                <a:latin typeface="Calibri" panose="020F0502020204030204" pitchFamily="34" charset="0"/>
                <a:ea typeface="Times New Roman" panose="02020603050405020304" pitchFamily="18" charset="0"/>
              </a:rPr>
              <a:t>3.1 Překážky v práci na straně zaměstnance</a:t>
            </a:r>
            <a:endParaRPr lang="cs-CZ" sz="1600" dirty="0">
              <a:solidFill>
                <a:srgbClr val="002060"/>
              </a:solidFill>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Překážky v práci jsou situace, kdy </a:t>
            </a:r>
            <a:r>
              <a:rPr lang="cs-CZ" sz="1600" b="1" dirty="0">
                <a:solidFill>
                  <a:srgbClr val="990000"/>
                </a:solidFill>
                <a:latin typeface="Calibri" panose="020F0502020204030204" pitchFamily="34" charset="0"/>
                <a:ea typeface="Times New Roman" panose="02020603050405020304" pitchFamily="18" charset="0"/>
              </a:rPr>
              <a:t>zaměstnanec nemůže </a:t>
            </a:r>
            <a:r>
              <a:rPr lang="cs-CZ" sz="1600" dirty="0">
                <a:latin typeface="Calibri" panose="020F0502020204030204" pitchFamily="34" charset="0"/>
                <a:ea typeface="Times New Roman" panose="02020603050405020304" pitchFamily="18" charset="0"/>
              </a:rPr>
              <a:t>z důvodů uvedených v zákoníku práce vykonávat sjednaný druh práce. Zaměstnavatel je povinen nepřítomnost zaměstnance po dobu těchto </a:t>
            </a:r>
            <a:r>
              <a:rPr lang="cs-CZ" sz="1600" b="1" dirty="0">
                <a:solidFill>
                  <a:srgbClr val="990000"/>
                </a:solidFill>
                <a:latin typeface="Calibri" panose="020F0502020204030204" pitchFamily="34" charset="0"/>
                <a:ea typeface="Times New Roman" panose="02020603050405020304" pitchFamily="18" charset="0"/>
              </a:rPr>
              <a:t>překážek v práci omluvit </a:t>
            </a:r>
            <a:r>
              <a:rPr lang="cs-CZ" sz="1600" dirty="0">
                <a:latin typeface="Calibri" panose="020F0502020204030204" pitchFamily="34" charset="0"/>
                <a:ea typeface="Times New Roman" panose="02020603050405020304" pitchFamily="18" charset="0"/>
              </a:rPr>
              <a:t>a v určitých případech mu také </a:t>
            </a:r>
            <a:r>
              <a:rPr lang="cs-CZ" sz="1600" b="1" dirty="0">
                <a:solidFill>
                  <a:srgbClr val="990000"/>
                </a:solidFill>
                <a:latin typeface="Calibri" panose="020F0502020204030204" pitchFamily="34" charset="0"/>
                <a:ea typeface="Times New Roman" panose="02020603050405020304" pitchFamily="18" charset="0"/>
              </a:rPr>
              <a:t>poskytnout náhradu mzdy</a:t>
            </a:r>
            <a:r>
              <a:rPr lang="cs-CZ" sz="1600" dirty="0">
                <a:latin typeface="Calibri" panose="020F0502020204030204" pitchFamily="34" charset="0"/>
                <a:ea typeface="Times New Roman" panose="02020603050405020304" pitchFamily="18" charset="0"/>
              </a:rPr>
              <a:t>. Pokud zaměstnanci náhrada mzdy nebo platu nepřísluší, může být v určitých případech hmotně zajištěn dávkami nemocenského pojištění, popřípadě dávkami státní sociální podpory.</a:t>
            </a:r>
            <a:endParaRPr lang="cs-CZ" sz="1600" dirty="0">
              <a:latin typeface="Times New Roman" panose="02020603050405020304" pitchFamily="18" charset="0"/>
              <a:ea typeface="Times New Roman" panose="02020603050405020304" pitchFamily="18" charset="0"/>
            </a:endParaRPr>
          </a:p>
          <a:p>
            <a:endParaRPr lang="cs-CZ" sz="1600" dirty="0">
              <a:latin typeface="Calibri" panose="020F0502020204030204" pitchFamily="34"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Jedná se například o:</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latin typeface="Calibri" panose="020F0502020204030204" pitchFamily="34" charset="0"/>
                <a:ea typeface="Times New Roman" panose="02020603050405020304" pitchFamily="18" charset="0"/>
              </a:rPr>
              <a:t> Mateřská a rodičovskou dovolenou,</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latin typeface="Calibri" panose="020F0502020204030204" pitchFamily="34" charset="0"/>
                <a:ea typeface="Times New Roman" panose="02020603050405020304" pitchFamily="18" charset="0"/>
              </a:rPr>
              <a:t> Vyšetření nebo ošetření zaměstnance</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latin typeface="Calibri" panose="020F0502020204030204" pitchFamily="34" charset="0"/>
                <a:ea typeface="Times New Roman" panose="02020603050405020304" pitchFamily="18" charset="0"/>
              </a:rPr>
              <a:t> Výkon veřejné funkce</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latin typeface="Calibri" panose="020F0502020204030204" pitchFamily="34" charset="0"/>
                <a:ea typeface="Times New Roman" panose="02020603050405020304" pitchFamily="18" charset="0"/>
              </a:rPr>
              <a:t> Překážky v práci z důvodu školení, jiné formy přípravy nebo studia</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Calibri" panose="020F0502020204030204" pitchFamily="34" charset="0"/>
                <a:sym typeface="Wingdings" panose="05000000000000000000" pitchFamily="2" charset="2"/>
              </a:rPr>
              <a:t></a:t>
            </a:r>
            <a:r>
              <a:rPr lang="cs-CZ" sz="1600" dirty="0">
                <a:latin typeface="Calibri" panose="020F0502020204030204" pitchFamily="34" charset="0"/>
                <a:ea typeface="Times New Roman" panose="02020603050405020304" pitchFamily="18" charset="0"/>
              </a:rPr>
              <a:t> Překážky v práci na straně zaměstnance podrobně popisuje zákoník práce (§ 191 až § 206)</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 </a:t>
            </a:r>
          </a:p>
          <a:p>
            <a:r>
              <a:rPr lang="cs-CZ" sz="1600" dirty="0">
                <a:latin typeface="Calibri" panose="020F0502020204030204" pitchFamily="34" charset="0"/>
                <a:ea typeface="Calibri" panose="020F0502020204030204" pitchFamily="34" charset="0"/>
                <a:cs typeface="Times New Roman" panose="02020603050405020304" pitchFamily="18" charset="0"/>
              </a:rPr>
              <a:t>V souvislosti s mimořádnými opatřeními se může jednat o:</a:t>
            </a:r>
          </a:p>
          <a:p>
            <a:r>
              <a:rPr lang="cs-CZ" sz="16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cs-CZ" sz="1600" dirty="0">
                <a:latin typeface="Calibri" panose="020F0502020204030204" pitchFamily="34" charset="0"/>
                <a:ea typeface="Calibri" panose="020F0502020204030204" pitchFamily="34" charset="0"/>
                <a:cs typeface="Times New Roman" panose="02020603050405020304" pitchFamily="18" charset="0"/>
              </a:rPr>
              <a:t> </a:t>
            </a:r>
            <a:r>
              <a:rPr lang="cs-CZ" sz="1600" b="1" dirty="0">
                <a:solidFill>
                  <a:srgbClr val="990000"/>
                </a:solidFill>
                <a:latin typeface="Calibri" panose="020F0502020204030204" pitchFamily="34" charset="0"/>
                <a:ea typeface="Calibri" panose="020F0502020204030204" pitchFamily="34" charset="0"/>
                <a:cs typeface="Calibri" panose="020F0502020204030204" pitchFamily="34" charset="0"/>
              </a:rPr>
              <a:t>nařízení karantény</a:t>
            </a:r>
            <a:r>
              <a:rPr lang="cs-CZ" sz="1600" dirty="0">
                <a:latin typeface="Calibri" panose="020F0502020204030204" pitchFamily="34" charset="0"/>
                <a:ea typeface="Calibri" panose="020F0502020204030204" pitchFamily="34" charset="0"/>
                <a:cs typeface="Calibri" panose="020F0502020204030204" pitchFamily="34" charset="0"/>
              </a:rPr>
              <a:t>,</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Times New Roman" panose="02020603050405020304" pitchFamily="18" charset="0"/>
                <a:ea typeface="Times New Roman" panose="02020603050405020304" pitchFamily="18" charset="0"/>
                <a:sym typeface="Wingdings" panose="05000000000000000000" pitchFamily="2" charset="2"/>
              </a:rPr>
              <a:t></a:t>
            </a:r>
            <a:r>
              <a:rPr lang="cs-CZ" sz="1600" dirty="0">
                <a:latin typeface="Times New Roman" panose="02020603050405020304" pitchFamily="18" charset="0"/>
                <a:ea typeface="Times New Roman" panose="02020603050405020304" pitchFamily="18" charset="0"/>
              </a:rPr>
              <a:t> </a:t>
            </a:r>
            <a:r>
              <a:rPr lang="cs-CZ" sz="1600" b="1" dirty="0">
                <a:solidFill>
                  <a:srgbClr val="990000"/>
                </a:solidFill>
                <a:latin typeface="Calibri" panose="020F0502020204030204" pitchFamily="34" charset="0"/>
                <a:ea typeface="Times New Roman" panose="02020603050405020304" pitchFamily="18" charset="0"/>
                <a:cs typeface="Times New Roman" panose="02020603050405020304" pitchFamily="18" charset="0"/>
              </a:rPr>
              <a:t>ošetřování dítěte </a:t>
            </a:r>
            <a:r>
              <a:rPr lang="cs-CZ" sz="1600" dirty="0">
                <a:latin typeface="Calibri" panose="020F0502020204030204" pitchFamily="34" charset="0"/>
                <a:ea typeface="Times New Roman" panose="02020603050405020304" pitchFamily="18" charset="0"/>
                <a:cs typeface="Times New Roman" panose="02020603050405020304" pitchFamily="18" charset="0"/>
              </a:rPr>
              <a:t>mladšího než 10 let (POZOR! 13 let) - </a:t>
            </a:r>
            <a:r>
              <a:rPr lang="cs-CZ" sz="1600" dirty="0">
                <a:latin typeface="Calibri" panose="020F0502020204030204" pitchFamily="34" charset="0"/>
                <a:ea typeface="Calibri" panose="020F0502020204030204" pitchFamily="34" charset="0"/>
                <a:cs typeface="Wingdings" panose="05000000000000000000" pitchFamily="2" charset="2"/>
              </a:rPr>
              <a:t>§ 39 zákona o nemocenském pojištění</a:t>
            </a:r>
            <a:endParaRPr lang="cs-CZ"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73040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7619D5F1-BC78-466F-B08E-52F7ECB2EFB8}"/>
              </a:ext>
            </a:extLst>
          </p:cNvPr>
          <p:cNvSpPr/>
          <p:nvPr/>
        </p:nvSpPr>
        <p:spPr>
          <a:xfrm>
            <a:off x="237744" y="196641"/>
            <a:ext cx="11631168" cy="3785652"/>
          </a:xfrm>
          <a:prstGeom prst="rect">
            <a:avLst/>
          </a:prstGeom>
        </p:spPr>
        <p:txBody>
          <a:bodyPr wrap="square">
            <a:spAutoFit/>
          </a:bodyPr>
          <a:lstStyle/>
          <a:p>
            <a:pPr marL="144145" indent="-144145"/>
            <a:r>
              <a:rPr lang="cs-CZ" sz="1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Nařízená karanténa</a:t>
            </a:r>
          </a:p>
          <a:p>
            <a:pPr marL="144145" indent="-144145"/>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O nařízení karantény, jejím trvání a ukončení rozhoduje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orgán ochrany veřejného zdraví </a:t>
            </a:r>
            <a:r>
              <a:rPr lang="cs-CZ" sz="1600" dirty="0">
                <a:latin typeface="Calibri" panose="020F0502020204030204" pitchFamily="34" charset="0"/>
                <a:ea typeface="Calibri" panose="020F0502020204030204" pitchFamily="34" charset="0"/>
                <a:cs typeface="Times New Roman" panose="02020603050405020304" pitchFamily="18" charset="0"/>
              </a:rPr>
              <a:t>(místně příslušná hygienická stanice).</a:t>
            </a:r>
          </a:p>
          <a:p>
            <a:pPr marL="144145" indent="-144145"/>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Zaměstnanci přísluší náhrada mzdy nebo platu stejně, jako v případě, když je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dočasně práce neschopen</a:t>
            </a:r>
            <a:r>
              <a:rPr lang="cs-CZ" sz="1600" dirty="0">
                <a:latin typeface="Calibri" panose="020F0502020204030204" pitchFamily="34" charset="0"/>
                <a:ea typeface="Calibri" panose="020F0502020204030204" pitchFamily="34" charset="0"/>
                <a:cs typeface="Times New Roman" panose="02020603050405020304" pitchFamily="18" charset="0"/>
              </a:rPr>
              <a:t>.</a:t>
            </a:r>
          </a:p>
          <a:p>
            <a:pPr marL="144145" indent="-144145"/>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Zaměstnanec má právo na náhradu mzdy/platu od zaměstnavatele za období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prvních 14 kalendářních </a:t>
            </a:r>
            <a:r>
              <a:rPr lang="cs-CZ" sz="1600" dirty="0">
                <a:latin typeface="Calibri" panose="020F0502020204030204" pitchFamily="34" charset="0"/>
                <a:ea typeface="Calibri" panose="020F0502020204030204" pitchFamily="34" charset="0"/>
                <a:cs typeface="Times New Roman" panose="02020603050405020304" pitchFamily="18" charset="0"/>
              </a:rPr>
              <a:t>dní.</a:t>
            </a:r>
          </a:p>
          <a:p>
            <a:pPr marL="144145" indent="-144145"/>
            <a:endParaRPr lang="cs-CZ" sz="1600" dirty="0">
              <a:latin typeface="Calibri" panose="020F0502020204030204" pitchFamily="34" charset="0"/>
              <a:ea typeface="Calibri" panose="020F0502020204030204" pitchFamily="34" charset="0"/>
              <a:cs typeface="Calibri" panose="020F0502020204030204" pitchFamily="34" charset="0"/>
            </a:endParaRPr>
          </a:p>
          <a:p>
            <a:pPr marL="144145" indent="-144145"/>
            <a:r>
              <a:rPr lang="cs-CZ" sz="1600" b="1" dirty="0">
                <a:solidFill>
                  <a:srgbClr val="002060"/>
                </a:solidFill>
                <a:latin typeface="Calibri" panose="020F0502020204030204" pitchFamily="34" charset="0"/>
                <a:ea typeface="Calibri" panose="020F0502020204030204" pitchFamily="34" charset="0"/>
                <a:cs typeface="Calibri" panose="020F0502020204030204" pitchFamily="34" charset="0"/>
              </a:rPr>
              <a:t>Ošetřování dítěte</a:t>
            </a:r>
          </a:p>
          <a:p>
            <a:pPr marL="144145" indent="-144145"/>
            <a:endParaRPr lang="cs-CZ" sz="1600" dirty="0">
              <a:latin typeface="Calibri" panose="020F0502020204030204" pitchFamily="34" charset="0"/>
              <a:ea typeface="Calibri" panose="020F0502020204030204" pitchFamily="34" charset="0"/>
              <a:cs typeface="Calibri" panose="020F0502020204030204" pitchFamily="34" charset="0"/>
            </a:endParaRPr>
          </a:p>
          <a:p>
            <a:pPr marL="144145" indent="-144145"/>
            <a:r>
              <a:rPr lang="cs-CZ" sz="1600" dirty="0">
                <a:latin typeface="Calibri" panose="020F0502020204030204" pitchFamily="34" charset="0"/>
                <a:ea typeface="Calibri" panose="020F0502020204030204" pitchFamily="34" charset="0"/>
                <a:cs typeface="Calibri" panose="020F0502020204030204" pitchFamily="34" charset="0"/>
              </a:rPr>
              <a:t>Z</a:t>
            </a:r>
            <a:r>
              <a:rPr lang="cs-CZ" sz="1600" dirty="0">
                <a:latin typeface="Calibri" panose="020F0502020204030204" pitchFamily="34" charset="0"/>
                <a:ea typeface="Calibri" panose="020F0502020204030204" pitchFamily="34" charset="0"/>
                <a:cs typeface="Times New Roman" panose="02020603050405020304" pitchFamily="18" charset="0"/>
              </a:rPr>
              <a:t>aměstnavatel omluví nepřítomnost zaměstnance v práci po dobu ošetřování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dítěte mladšího než 13 let</a:t>
            </a:r>
            <a:r>
              <a:rPr lang="cs-CZ" sz="1600" dirty="0">
                <a:latin typeface="Calibri" panose="020F0502020204030204" pitchFamily="34" charset="0"/>
                <a:ea typeface="Calibri" panose="020F0502020204030204" pitchFamily="34" charset="0"/>
                <a:cs typeface="Times New Roman" panose="02020603050405020304" pitchFamily="18" charset="0"/>
              </a:rPr>
              <a:t>.</a:t>
            </a:r>
          </a:p>
          <a:p>
            <a:pPr marL="144145" indent="-144145"/>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Zaměstnavatel dodrží po</a:t>
            </a:r>
            <a:r>
              <a:rPr lang="cs-CZ" sz="1600" dirty="0">
                <a:latin typeface="Calibri" panose="020F0502020204030204" pitchFamily="34" charset="0"/>
                <a:ea typeface="Calibri" panose="020F0502020204030204" pitchFamily="34" charset="0"/>
                <a:cs typeface="Calibri" panose="020F0502020204030204" pitchFamily="34" charset="0"/>
              </a:rPr>
              <a:t>dmínky pro vzniku nároku na ošetřovné podle </a:t>
            </a:r>
            <a:r>
              <a:rPr lang="cs-CZ" sz="1600" b="1" dirty="0">
                <a:solidFill>
                  <a:srgbClr val="990000"/>
                </a:solidFill>
                <a:latin typeface="Calibri" panose="020F0502020204030204" pitchFamily="34" charset="0"/>
                <a:ea typeface="Calibri" panose="020F0502020204030204" pitchFamily="34" charset="0"/>
                <a:cs typeface="Calibri" panose="020F0502020204030204" pitchFamily="34" charset="0"/>
              </a:rPr>
              <a:t>zákona o zdravotním pojištění (§ 39)</a:t>
            </a:r>
            <a:r>
              <a:rPr lang="cs-CZ" sz="1600" dirty="0">
                <a:latin typeface="Calibri" panose="020F0502020204030204" pitchFamily="34" charset="0"/>
                <a:ea typeface="Calibri" panose="020F0502020204030204" pitchFamily="34" charset="0"/>
                <a:cs typeface="Calibri" panose="020F0502020204030204" pitchFamily="34" charset="0"/>
              </a:rPr>
              <a:t>.</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endParaRPr lang="cs-CZ" sz="1600" dirty="0">
              <a:latin typeface="Calibri" panose="020F0502020204030204" pitchFamily="34" charset="0"/>
              <a:ea typeface="Calibri" panose="020F0502020204030204" pitchFamily="34" charset="0"/>
              <a:cs typeface="Times New Roman" panose="02020603050405020304" pitchFamily="18" charset="0"/>
            </a:endParaRPr>
          </a:p>
          <a:p>
            <a:pPr marL="144145" indent="-144145"/>
            <a:r>
              <a:rPr lang="cs-CZ" sz="1600" dirty="0">
                <a:latin typeface="Calibri" panose="020F0502020204030204" pitchFamily="34" charset="0"/>
                <a:ea typeface="Calibri" panose="020F0502020204030204" pitchFamily="34" charset="0"/>
                <a:cs typeface="Times New Roman" panose="02020603050405020304" pitchFamily="18" charset="0"/>
              </a:rPr>
              <a:t>Nárok na ošetřovné při péči o dítě do 13 let z důvodu uzavření dětského výchovného zařízení uplatňuje zaměstnanec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tiskopisem</a:t>
            </a:r>
          </a:p>
        </p:txBody>
      </p:sp>
      <p:pic>
        <p:nvPicPr>
          <p:cNvPr id="3" name="Obrázek 2">
            <a:extLst>
              <a:ext uri="{FF2B5EF4-FFF2-40B4-BE49-F238E27FC236}">
                <a16:creationId xmlns:a16="http://schemas.microsoft.com/office/drawing/2014/main" id="{E9B22347-2517-4577-B410-2380346D19BA}"/>
              </a:ext>
            </a:extLst>
          </p:cNvPr>
          <p:cNvPicPr/>
          <p:nvPr/>
        </p:nvPicPr>
        <p:blipFill rotWithShape="1">
          <a:blip r:embed="rId2"/>
          <a:srcRect l="6449" t="15345" r="21131" b="9259"/>
          <a:stretch/>
        </p:blipFill>
        <p:spPr bwMode="auto">
          <a:xfrm>
            <a:off x="3278505" y="3982293"/>
            <a:ext cx="4171950" cy="27146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78831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F98B637C-D6E9-4E7E-9796-74F280ABB07F}"/>
              </a:ext>
            </a:extLst>
          </p:cNvPr>
          <p:cNvSpPr/>
          <p:nvPr/>
        </p:nvSpPr>
        <p:spPr>
          <a:xfrm>
            <a:off x="493776" y="400097"/>
            <a:ext cx="11521440" cy="5755422"/>
          </a:xfrm>
          <a:prstGeom prst="rect">
            <a:avLst/>
          </a:prstGeom>
        </p:spPr>
        <p:txBody>
          <a:bodyPr wrap="square">
            <a:spAutoFit/>
          </a:bodyPr>
          <a:lstStyle/>
          <a:p>
            <a:r>
              <a:rPr lang="cs-CZ" sz="1600" b="1" dirty="0">
                <a:solidFill>
                  <a:srgbClr val="002060"/>
                </a:solidFill>
                <a:latin typeface="Calibri" panose="020F0502020204030204" pitchFamily="34" charset="0"/>
                <a:ea typeface="Times New Roman" panose="02020603050405020304" pitchFamily="18" charset="0"/>
              </a:rPr>
              <a:t>3.2 Překážky na straně zaměstnavatele</a:t>
            </a:r>
            <a:endParaRPr lang="cs-CZ" sz="1600" dirty="0">
              <a:solidFill>
                <a:srgbClr val="002060"/>
              </a:solidFill>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Překážkami na straně zaměstnavatele jsou podle § 207 až 209 zákoníku práce:</a:t>
            </a:r>
            <a:endParaRPr lang="cs-CZ" sz="1600" dirty="0">
              <a:latin typeface="Times New Roman" panose="02020603050405020304" pitchFamily="18" charset="0"/>
              <a:ea typeface="Times New Roman" panose="02020603050405020304" pitchFamily="18" charset="0"/>
            </a:endParaRPr>
          </a:p>
          <a:p>
            <a:r>
              <a:rPr lang="cs-CZ" sz="1600" dirty="0">
                <a:latin typeface="Times New Roman" panose="02020603050405020304" pitchFamily="18" charset="0"/>
                <a:ea typeface="Times New Roman" panose="02020603050405020304" pitchFamily="18" charset="0"/>
                <a:sym typeface="Wingdings" panose="05000000000000000000" pitchFamily="2" charset="2"/>
              </a:rPr>
              <a:t></a:t>
            </a:r>
            <a:r>
              <a:rPr lang="cs-CZ" sz="1600" dirty="0">
                <a:latin typeface="Times New Roman" panose="02020603050405020304" pitchFamily="18" charset="0"/>
                <a:ea typeface="Times New Roman" panose="02020603050405020304" pitchFamily="18" charset="0"/>
              </a:rPr>
              <a:t> </a:t>
            </a:r>
            <a:r>
              <a:rPr lang="cs-CZ" sz="1600" dirty="0">
                <a:latin typeface="Calibri" panose="020F0502020204030204" pitchFamily="34" charset="0"/>
                <a:ea typeface="Times New Roman" panose="02020603050405020304" pitchFamily="18" charset="0"/>
              </a:rPr>
              <a:t>prostoje,</a:t>
            </a:r>
            <a:endParaRPr lang="cs-CZ" sz="1600" dirty="0">
              <a:latin typeface="Times New Roman" panose="02020603050405020304" pitchFamily="18" charset="0"/>
              <a:ea typeface="Times New Roman" panose="02020603050405020304" pitchFamily="18" charset="0"/>
            </a:endParaRPr>
          </a:p>
          <a:p>
            <a:r>
              <a:rPr lang="cs-CZ" sz="1600" dirty="0">
                <a:latin typeface="Times New Roman" panose="02020603050405020304" pitchFamily="18" charset="0"/>
                <a:ea typeface="Times New Roman" panose="02020603050405020304" pitchFamily="18" charset="0"/>
                <a:sym typeface="Wingdings" panose="05000000000000000000" pitchFamily="2" charset="2"/>
              </a:rPr>
              <a:t></a:t>
            </a:r>
            <a:r>
              <a:rPr lang="cs-CZ" sz="1600" dirty="0">
                <a:latin typeface="Times New Roman" panose="02020603050405020304" pitchFamily="18" charset="0"/>
                <a:ea typeface="Times New Roman" panose="02020603050405020304" pitchFamily="18" charset="0"/>
              </a:rPr>
              <a:t> </a:t>
            </a:r>
            <a:r>
              <a:rPr lang="cs-CZ" sz="1600" dirty="0">
                <a:latin typeface="Calibri" panose="020F0502020204030204" pitchFamily="34" charset="0"/>
                <a:ea typeface="Times New Roman" panose="02020603050405020304" pitchFamily="18" charset="0"/>
              </a:rPr>
              <a:t>přerušení práce způsobené nepříznivými povětrnostními vlivy nebo živelní událostí,</a:t>
            </a:r>
            <a:endParaRPr lang="cs-CZ" sz="1600" dirty="0">
              <a:latin typeface="Times New Roman" panose="02020603050405020304" pitchFamily="18" charset="0"/>
              <a:ea typeface="Times New Roman" panose="02020603050405020304" pitchFamily="18" charset="0"/>
            </a:endParaRPr>
          </a:p>
          <a:p>
            <a:r>
              <a:rPr lang="cs-CZ" sz="1600" dirty="0">
                <a:latin typeface="Times New Roman" panose="02020603050405020304" pitchFamily="18" charset="0"/>
                <a:ea typeface="Times New Roman" panose="02020603050405020304" pitchFamily="18" charset="0"/>
                <a:sym typeface="Wingdings" panose="05000000000000000000" pitchFamily="2" charset="2"/>
              </a:rPr>
              <a:t></a:t>
            </a:r>
            <a:r>
              <a:rPr lang="cs-CZ" sz="1600" dirty="0">
                <a:latin typeface="Times New Roman" panose="02020603050405020304" pitchFamily="18" charset="0"/>
                <a:ea typeface="Times New Roman" panose="02020603050405020304" pitchFamily="18" charset="0"/>
              </a:rPr>
              <a:t> </a:t>
            </a:r>
            <a:r>
              <a:rPr lang="cs-CZ" sz="1600" dirty="0">
                <a:latin typeface="Calibri" panose="020F0502020204030204" pitchFamily="34" charset="0"/>
                <a:ea typeface="Times New Roman" panose="02020603050405020304" pitchFamily="18" charset="0"/>
              </a:rPr>
              <a:t>jiné překážky v práci na straně zaměstnavatele.</a:t>
            </a:r>
            <a:endParaRPr lang="cs-CZ" sz="1600" dirty="0">
              <a:latin typeface="Times New Roman" panose="02020603050405020304" pitchFamily="18" charset="0"/>
              <a:ea typeface="Times New Roman" panose="02020603050405020304" pitchFamily="18" charset="0"/>
            </a:endParaRPr>
          </a:p>
          <a:p>
            <a:r>
              <a:rPr lang="cs-CZ" sz="1600" b="1"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b="1" dirty="0">
                <a:solidFill>
                  <a:srgbClr val="990000"/>
                </a:solidFill>
                <a:latin typeface="Calibri" panose="020F0502020204030204" pitchFamily="34" charset="0"/>
                <a:ea typeface="Times New Roman" panose="02020603050405020304" pitchFamily="18" charset="0"/>
              </a:rPr>
              <a:t>Jiné překážky v práci na straně zaměstnavatele</a:t>
            </a:r>
            <a:endParaRPr lang="cs-CZ" sz="1600" dirty="0">
              <a:solidFill>
                <a:srgbClr val="990000"/>
              </a:solidFill>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Zákaz osobní účasti žáků ve školách může být i jinou překážkou na straně zaměstnavatele. </a:t>
            </a:r>
            <a:r>
              <a:rPr lang="cs-CZ" sz="1600" b="1" dirty="0">
                <a:solidFill>
                  <a:srgbClr val="990000"/>
                </a:solidFill>
                <a:latin typeface="Calibri" panose="020F0502020204030204" pitchFamily="34" charset="0"/>
                <a:ea typeface="Times New Roman" panose="02020603050405020304" pitchFamily="18" charset="0"/>
              </a:rPr>
              <a:t>Zaměstnanec nemůže konat práci </a:t>
            </a:r>
            <a:r>
              <a:rPr lang="cs-CZ" sz="1600" dirty="0">
                <a:latin typeface="Calibri" panose="020F0502020204030204" pitchFamily="34" charset="0"/>
                <a:ea typeface="Times New Roman" panose="02020603050405020304" pitchFamily="18" charset="0"/>
              </a:rPr>
              <a:t>pro jiné překážky na straně zaměstnavatele, než jsou prostoje nebo přerušení práce. Za jinou překážku v práci </a:t>
            </a:r>
            <a:r>
              <a:rPr lang="cs-CZ" sz="1600" b="1" dirty="0">
                <a:solidFill>
                  <a:srgbClr val="990000"/>
                </a:solidFill>
                <a:latin typeface="Calibri" panose="020F0502020204030204" pitchFamily="34" charset="0"/>
                <a:ea typeface="Times New Roman" panose="02020603050405020304" pitchFamily="18" charset="0"/>
              </a:rPr>
              <a:t>přísluší zaměstnanci náhrada mzdy nebo platu ve výši průměrného výdělku </a:t>
            </a:r>
            <a:r>
              <a:rPr lang="cs-CZ" sz="1600" dirty="0">
                <a:latin typeface="Calibri" panose="020F0502020204030204" pitchFamily="34" charset="0"/>
                <a:ea typeface="Times New Roman" panose="02020603050405020304" pitchFamily="18" charset="0"/>
              </a:rPr>
              <a:t>(§ 208 zákoníku práce).</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Times New Roman" panose="02020603050405020304" pitchFamily="18" charset="0"/>
              </a:rPr>
              <a:t>POZOR! Průměrný výdělek se tedy zjišťuje jako průměrný hrubý hodinový výdělek dosažený zaměstnancem v rozhodném období, kterým je </a:t>
            </a:r>
            <a:r>
              <a:rPr lang="cs-CZ" sz="1600" b="1" dirty="0">
                <a:solidFill>
                  <a:srgbClr val="990000"/>
                </a:solidFill>
                <a:latin typeface="Calibri" panose="020F0502020204030204" pitchFamily="34" charset="0"/>
                <a:ea typeface="Times New Roman" panose="02020603050405020304" pitchFamily="18" charset="0"/>
                <a:cs typeface="Times New Roman" panose="02020603050405020304" pitchFamily="18" charset="0"/>
              </a:rPr>
              <a:t>předchozí kalendářní čtvrtletí</a:t>
            </a:r>
            <a:r>
              <a:rPr lang="cs-CZ" sz="1600" dirty="0">
                <a:latin typeface="Calibri" panose="020F0502020204030204" pitchFamily="34" charset="0"/>
                <a:ea typeface="Times New Roman" panose="02020603050405020304" pitchFamily="18" charset="0"/>
                <a:cs typeface="Times New Roman" panose="02020603050405020304" pitchFamily="18" charset="0"/>
              </a:rPr>
              <a:t>. Prosincové výplaty byly většinou spojeny s odměnami, které by se odrazily v průměrném výdělku. Pro rozpočet školy je výhodnější výpočet průměrného výdělku z měsíců leden únor, březen. Tedy v březnu nedávat překážku v práci.</a:t>
            </a:r>
            <a:endParaRPr lang="cs-CZ" sz="1600" dirty="0">
              <a:latin typeface="Times New Roman" panose="02020603050405020304" pitchFamily="18" charset="0"/>
              <a:ea typeface="Times New Roman" panose="02020603050405020304" pitchFamily="18" charset="0"/>
            </a:endParaRPr>
          </a:p>
          <a:p>
            <a:r>
              <a:rPr lang="cs-CZ" sz="1600" b="1" dirty="0">
                <a:latin typeface="Times New Roman" panose="02020603050405020304" pitchFamily="18"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cs typeface="Times New Roman" panose="02020603050405020304" pitchFamily="18" charset="0"/>
              </a:rPr>
              <a:t>POZOR! Aby měl pedagogický pracovník nárok na překážku v práci na straně zaměstnavatele, </a:t>
            </a:r>
            <a:r>
              <a:rPr lang="cs-CZ" sz="1600" b="1" dirty="0">
                <a:solidFill>
                  <a:srgbClr val="800000"/>
                </a:solidFill>
                <a:latin typeface="Calibri" panose="020F0502020204030204" pitchFamily="34" charset="0"/>
                <a:ea typeface="Times New Roman" panose="02020603050405020304" pitchFamily="18" charset="0"/>
                <a:cs typeface="Times New Roman" panose="02020603050405020304" pitchFamily="18" charset="0"/>
              </a:rPr>
              <a:t>nesměl by vykonávat </a:t>
            </a:r>
            <a:r>
              <a:rPr lang="cs-CZ" sz="1600" dirty="0">
                <a:latin typeface="Calibri" panose="020F0502020204030204" pitchFamily="34" charset="0"/>
                <a:ea typeface="Times New Roman" panose="02020603050405020304" pitchFamily="18" charset="0"/>
                <a:cs typeface="Times New Roman" panose="02020603050405020304" pitchFamily="18" charset="0"/>
              </a:rPr>
              <a:t>nejenom přímou pedagogickou činnost, ale také </a:t>
            </a:r>
            <a:r>
              <a:rPr lang="cs-CZ" sz="1600" b="1" dirty="0">
                <a:solidFill>
                  <a:srgbClr val="990000"/>
                </a:solidFill>
                <a:latin typeface="Calibri" panose="020F0502020204030204" pitchFamily="34" charset="0"/>
                <a:ea typeface="Times New Roman" panose="02020603050405020304" pitchFamily="18" charset="0"/>
                <a:cs typeface="Times New Roman" panose="02020603050405020304" pitchFamily="18" charset="0"/>
              </a:rPr>
              <a:t>práce související</a:t>
            </a:r>
            <a:r>
              <a:rPr lang="cs-CZ" sz="1600" dirty="0">
                <a:latin typeface="Calibri" panose="020F0502020204030204" pitchFamily="34" charset="0"/>
                <a:ea typeface="Times New Roman" panose="02020603050405020304" pitchFamily="18" charset="0"/>
                <a:cs typeface="Times New Roman" panose="02020603050405020304" pitchFamily="18" charset="0"/>
              </a:rPr>
              <a:t>.</a:t>
            </a:r>
            <a:endParaRPr lang="cs-CZ" sz="1600" dirty="0">
              <a:latin typeface="Times New Roman" panose="02020603050405020304" pitchFamily="18" charset="0"/>
              <a:ea typeface="Times New Roman" panose="02020603050405020304" pitchFamily="18" charset="0"/>
            </a:endParaRPr>
          </a:p>
          <a:p>
            <a:r>
              <a:rPr lang="cs-CZ" sz="1600" dirty="0">
                <a:latin typeface="Times New Roman" panose="02020603050405020304" pitchFamily="18" charset="0"/>
                <a:ea typeface="Times New Roman" panose="02020603050405020304" pitchFamily="18" charset="0"/>
              </a:rPr>
              <a:t> </a:t>
            </a:r>
          </a:p>
          <a:p>
            <a:r>
              <a:rPr lang="cs-CZ" sz="1600" dirty="0">
                <a:latin typeface="Calibri" panose="020F0502020204030204" pitchFamily="34" charset="0"/>
                <a:ea typeface="Times New Roman" panose="02020603050405020304" pitchFamily="18" charset="0"/>
                <a:cs typeface="Times New Roman" panose="02020603050405020304" pitchFamily="18" charset="0"/>
              </a:rPr>
              <a:t>POZOR! </a:t>
            </a:r>
            <a:r>
              <a:rPr lang="cs-CZ" sz="1600" dirty="0">
                <a:latin typeface="Calibri" panose="020F0502020204030204" pitchFamily="34" charset="0"/>
                <a:ea typeface="Times New Roman" panose="02020603050405020304" pitchFamily="18" charset="0"/>
              </a:rPr>
              <a:t>V </a:t>
            </a:r>
            <a:r>
              <a:rPr lang="cs-CZ" sz="1600" b="1" dirty="0">
                <a:solidFill>
                  <a:srgbClr val="990000"/>
                </a:solidFill>
                <a:latin typeface="Calibri" panose="020F0502020204030204" pitchFamily="34" charset="0"/>
                <a:ea typeface="Times New Roman" panose="02020603050405020304" pitchFamily="18" charset="0"/>
              </a:rPr>
              <a:t>evidenci pracovní doby </a:t>
            </a:r>
            <a:r>
              <a:rPr lang="cs-CZ" sz="1600" dirty="0">
                <a:latin typeface="Calibri" panose="020F0502020204030204" pitchFamily="34" charset="0"/>
                <a:ea typeface="Times New Roman" panose="02020603050405020304" pitchFamily="18" charset="0"/>
              </a:rPr>
              <a:t>se musí vykazovat překážka v práci na straně zaměstnavatele a zaměstnanec nemůže ani využívat zvýhodněné závodní stravování.</a:t>
            </a:r>
            <a:endParaRPr lang="cs-CZ" sz="1600" dirty="0">
              <a:latin typeface="Times New Roman" panose="02020603050405020304" pitchFamily="18" charset="0"/>
              <a:ea typeface="Times New Roman" panose="02020603050405020304" pitchFamily="18" charset="0"/>
            </a:endParaRPr>
          </a:p>
          <a:p>
            <a:r>
              <a:rPr lang="cs-CZ" sz="1600" dirty="0">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404314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E148018D-402C-4045-8628-7E43072378A7}"/>
              </a:ext>
            </a:extLst>
          </p:cNvPr>
          <p:cNvSpPr/>
          <p:nvPr/>
        </p:nvSpPr>
        <p:spPr>
          <a:xfrm>
            <a:off x="310896" y="260648"/>
            <a:ext cx="11558016" cy="5139869"/>
          </a:xfrm>
          <a:prstGeom prst="rect">
            <a:avLst/>
          </a:prstGeom>
        </p:spPr>
        <p:txBody>
          <a:bodyPr wrap="square">
            <a:spAutoFit/>
          </a:bodyPr>
          <a:lstStyle/>
          <a:p>
            <a:r>
              <a:rPr lang="cs-CZ" b="1" dirty="0">
                <a:solidFill>
                  <a:srgbClr val="0000FF"/>
                </a:solidFill>
                <a:latin typeface="Calibri" panose="020F0502020204030204" pitchFamily="34" charset="0"/>
                <a:ea typeface="Calibri" panose="020F0502020204030204" pitchFamily="34" charset="0"/>
                <a:cs typeface="Times New Roman" panose="02020603050405020304" pitchFamily="18" charset="0"/>
              </a:rPr>
              <a:t>4. </a:t>
            </a:r>
            <a:r>
              <a:rPr lang="cs-CZ" b="1" dirty="0">
                <a:solidFill>
                  <a:srgbClr val="0000FF"/>
                </a:solidFill>
                <a:latin typeface="Calibri" panose="020F0502020204030204" pitchFamily="34" charset="0"/>
                <a:ea typeface="Calibri" panose="020F0502020204030204" pitchFamily="34" charset="0"/>
                <a:cs typeface="Calibri" panose="020F0502020204030204" pitchFamily="34" charset="0"/>
              </a:rPr>
              <a:t>Čerpání dovolené</a:t>
            </a:r>
            <a:endParaRPr lang="cs-CZ"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 </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Zaměstnavatel se může se zaměstnancem </a:t>
            </a:r>
            <a:r>
              <a:rPr lang="cs-CZ" sz="1600" b="1" dirty="0">
                <a:solidFill>
                  <a:srgbClr val="990000"/>
                </a:solidFill>
                <a:latin typeface="Calibri" panose="020F0502020204030204" pitchFamily="34" charset="0"/>
                <a:ea typeface="Times New Roman" panose="02020603050405020304" pitchFamily="18" charset="0"/>
              </a:rPr>
              <a:t>dohodnout</a:t>
            </a:r>
            <a:r>
              <a:rPr lang="cs-CZ" sz="1600" dirty="0">
                <a:latin typeface="Calibri" panose="020F0502020204030204" pitchFamily="34" charset="0"/>
                <a:ea typeface="Times New Roman" panose="02020603050405020304" pitchFamily="18" charset="0"/>
              </a:rPr>
              <a:t> na čerpání dovolené; obecně platí, že </a:t>
            </a:r>
            <a:r>
              <a:rPr lang="cs-CZ" sz="1600" b="1" dirty="0">
                <a:solidFill>
                  <a:srgbClr val="990000"/>
                </a:solidFill>
                <a:latin typeface="Calibri" panose="020F0502020204030204" pitchFamily="34" charset="0"/>
                <a:ea typeface="Times New Roman" panose="02020603050405020304" pitchFamily="18" charset="0"/>
              </a:rPr>
              <a:t>určenou dobu čerpání dovolené </a:t>
            </a:r>
            <a:r>
              <a:rPr lang="cs-CZ" sz="1600" dirty="0">
                <a:latin typeface="Calibri" panose="020F0502020204030204" pitchFamily="34" charset="0"/>
                <a:ea typeface="Times New Roman" panose="02020603050405020304" pitchFamily="18" charset="0"/>
              </a:rPr>
              <a:t>je zaměstnavatel povinen oznámit zaměstnanci písemně alespoň </a:t>
            </a:r>
            <a:r>
              <a:rPr lang="cs-CZ" sz="1600" b="1" dirty="0">
                <a:solidFill>
                  <a:srgbClr val="990000"/>
                </a:solidFill>
                <a:latin typeface="Calibri" panose="020F0502020204030204" pitchFamily="34" charset="0"/>
                <a:ea typeface="Times New Roman" panose="02020603050405020304" pitchFamily="18" charset="0"/>
              </a:rPr>
              <a:t>14 dnů předem</a:t>
            </a:r>
            <a:r>
              <a:rPr lang="cs-CZ" sz="1600" dirty="0">
                <a:latin typeface="Calibri" panose="020F0502020204030204" pitchFamily="34" charset="0"/>
                <a:ea typeface="Times New Roman" panose="02020603050405020304" pitchFamily="18" charset="0"/>
              </a:rPr>
              <a:t>, pokud se nedohodne se zaměstnancem na kratší době (§ 217 odst. 1 zákoníku práce). Bez dohody se zaměstnancem mu nemůže zaměstnavatel určit dovolenou „ze dne na den“. Za porušení povinností na úseku dovolené může orgán inspekce práce zaměstnavateli uložit pokutu až do výše 200 000 Kč (zákon č. 251/2005 Sb., o inspekci práce). Toto řešení by bylo možné pouze u nepedagogických pracovníků. Pedagogičtí pracovníci čerpají dovolenou zpravidla na dobu školních prázdnin (vyhláška č. 263/20077 Sb.).</a:t>
            </a:r>
          </a:p>
          <a:p>
            <a:r>
              <a:rPr lang="cs-CZ" sz="1600" dirty="0"/>
              <a:t>Čerpání dovolené pedagogických pracovníků zpřesňuje § 4 vyhlášky č. 263/2007 Sb., pracovní řád.: Dobu čerpání dovolené určuje ředitel školy </a:t>
            </a:r>
            <a:r>
              <a:rPr lang="cs-CZ" sz="1600" b="1" dirty="0">
                <a:solidFill>
                  <a:srgbClr val="800000"/>
                </a:solidFill>
              </a:rPr>
              <a:t>zpravidla na dobu školních prázdnin.</a:t>
            </a:r>
            <a:endParaRPr lang="cs-CZ" sz="1600" dirty="0"/>
          </a:p>
          <a:p>
            <a:endParaRPr lang="cs-CZ" sz="1600" dirty="0">
              <a:latin typeface="Calibri" panose="020F0502020204030204" pitchFamily="34" charset="0"/>
              <a:ea typeface="Times New Roman" panose="02020603050405020304" pitchFamily="18" charset="0"/>
            </a:endParaRPr>
          </a:p>
          <a:p>
            <a:endParaRPr lang="cs-CZ" sz="1600" dirty="0">
              <a:latin typeface="Calibri" panose="020F0502020204030204" pitchFamily="34" charset="0"/>
              <a:ea typeface="Times New Roman" panose="02020603050405020304" pitchFamily="18" charset="0"/>
            </a:endParaRPr>
          </a:p>
          <a:p>
            <a:r>
              <a:rPr lang="cs-CZ" b="1" dirty="0">
                <a:solidFill>
                  <a:srgbClr val="0000FF"/>
                </a:solidFill>
              </a:rPr>
              <a:t>5. Volno ke studiu</a:t>
            </a:r>
            <a:endParaRPr lang="cs-CZ" dirty="0">
              <a:solidFill>
                <a:srgbClr val="0000FF"/>
              </a:solidFill>
            </a:endParaRPr>
          </a:p>
          <a:p>
            <a:r>
              <a:rPr lang="cs-CZ" sz="1600" dirty="0"/>
              <a:t> </a:t>
            </a:r>
          </a:p>
          <a:p>
            <a:r>
              <a:rPr lang="cs-CZ" sz="1600" dirty="0"/>
              <a:t>Ředitel školy může pedagogickému pracovníkovi určit volno ke studiu dle § 24 odst. 4 písm. b) zákona o pedagogických pracovnících, tzv </a:t>
            </a:r>
            <a:r>
              <a:rPr lang="cs-CZ" sz="1600" b="1" dirty="0">
                <a:solidFill>
                  <a:srgbClr val="990000"/>
                </a:solidFill>
              </a:rPr>
              <a:t>samostudium</a:t>
            </a:r>
            <a:r>
              <a:rPr lang="cs-CZ" sz="1600" dirty="0"/>
              <a:t>. Doba trvání samostudia je 12 pracovních dnů ve školním roce. Je potřeba zkontrolovat, zda pracovník studijní volno již nečerpal, například během </a:t>
            </a:r>
            <a:r>
              <a:rPr lang="cs-CZ" sz="1600" b="1" dirty="0">
                <a:solidFill>
                  <a:srgbClr val="990000"/>
                </a:solidFill>
              </a:rPr>
              <a:t>jarních prázdnin</a:t>
            </a:r>
            <a:r>
              <a:rPr lang="cs-CZ" sz="1600" dirty="0"/>
              <a:t>.</a:t>
            </a:r>
          </a:p>
          <a:p>
            <a:r>
              <a:rPr lang="cs-CZ" sz="1600" dirty="0"/>
              <a:t>Má-li zaměstnanec volno k samostudiu, nepřísluší mu plat, ale náhrada platu. Zaměstnanci tedy nelze ukládat na toto období žádné pracovní úkoly.</a:t>
            </a:r>
          </a:p>
          <a:p>
            <a:endParaRPr lang="cs-CZ"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17567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94AD75C8-B1F1-4035-8373-40FC908CF84D}"/>
              </a:ext>
            </a:extLst>
          </p:cNvPr>
          <p:cNvSpPr/>
          <p:nvPr/>
        </p:nvSpPr>
        <p:spPr>
          <a:xfrm>
            <a:off x="320040" y="428179"/>
            <a:ext cx="11512296" cy="3539430"/>
          </a:xfrm>
          <a:prstGeom prst="rect">
            <a:avLst/>
          </a:prstGeom>
        </p:spPr>
        <p:txBody>
          <a:bodyPr wrap="square">
            <a:spAutoFit/>
          </a:bodyPr>
          <a:lstStyle/>
          <a:p>
            <a:pPr lvl="0"/>
            <a:r>
              <a:rPr lang="cs-CZ" b="1" dirty="0">
                <a:solidFill>
                  <a:srgbClr val="0000FF"/>
                </a:solidFill>
              </a:rPr>
              <a:t>6. Zjišťování údajů o zdravotním stavu zaměstnanců  </a:t>
            </a:r>
            <a:endParaRPr lang="cs-CZ" dirty="0">
              <a:solidFill>
                <a:srgbClr val="0000FF"/>
              </a:solidFill>
            </a:endParaRPr>
          </a:p>
          <a:p>
            <a:pPr lvl="0"/>
            <a:br>
              <a:rPr lang="cs-CZ" sz="1600" dirty="0">
                <a:solidFill>
                  <a:prstClr val="black"/>
                </a:solidFill>
              </a:rPr>
            </a:br>
            <a:r>
              <a:rPr lang="cs-CZ" sz="1600" dirty="0">
                <a:solidFill>
                  <a:prstClr val="black"/>
                </a:solidFill>
              </a:rPr>
              <a:t>Zákoník práce obecně ukládá zaměstnavateli </a:t>
            </a:r>
            <a:r>
              <a:rPr lang="cs-CZ" sz="1600" b="1" dirty="0">
                <a:solidFill>
                  <a:srgbClr val="800000"/>
                </a:solidFill>
              </a:rPr>
              <a:t>povinnost vytvářet bezpečné </a:t>
            </a:r>
            <a:r>
              <a:rPr lang="cs-CZ" sz="1600" dirty="0">
                <a:solidFill>
                  <a:prstClr val="black"/>
                </a:solidFill>
              </a:rPr>
              <a:t>a zdraví neohrožující pracovní prostředí a pracovní podmínky vhodnou organizací bezpečnosti a ochrany zdraví při práci a přijímáním opatření k předcházení rizikům.</a:t>
            </a:r>
            <a:br>
              <a:rPr lang="cs-CZ" sz="1600" dirty="0">
                <a:solidFill>
                  <a:prstClr val="black"/>
                </a:solidFill>
              </a:rPr>
            </a:br>
            <a:br>
              <a:rPr lang="cs-CZ" sz="1600" dirty="0">
                <a:solidFill>
                  <a:prstClr val="black"/>
                </a:solidFill>
              </a:rPr>
            </a:br>
            <a:r>
              <a:rPr lang="cs-CZ" sz="1600" dirty="0">
                <a:solidFill>
                  <a:prstClr val="black"/>
                </a:solidFill>
              </a:rPr>
              <a:t>V konkrétních situacích je zaměstnavatel povinen postupovat tak, aby </a:t>
            </a:r>
            <a:r>
              <a:rPr lang="cs-CZ" sz="1600" b="1" dirty="0">
                <a:solidFill>
                  <a:srgbClr val="800000"/>
                </a:solidFill>
              </a:rPr>
              <a:t>předcházel rizikům, odstraňoval je nebo minimalizoval</a:t>
            </a:r>
            <a:r>
              <a:rPr lang="cs-CZ" sz="1600" dirty="0">
                <a:solidFill>
                  <a:prstClr val="black"/>
                </a:solidFill>
              </a:rPr>
              <a:t>, mluví se o tzv. prevenční povinnosti. Zaměstnavatel je tedy v situaci ohrožení </a:t>
            </a:r>
            <a:r>
              <a:rPr lang="cs-CZ" sz="1600" b="1" dirty="0">
                <a:solidFill>
                  <a:srgbClr val="800000"/>
                </a:solidFill>
              </a:rPr>
              <a:t>povinen přijmout potřebná ochranná opatření odpovídající daným okolnostem</a:t>
            </a:r>
            <a:r>
              <a:rPr lang="cs-CZ" sz="1600" dirty="0">
                <a:solidFill>
                  <a:prstClr val="black"/>
                </a:solidFill>
              </a:rPr>
              <a:t>. Je přirozeně vhodné postupovat v součinnosti s orgány ochrany veřejného zdraví, kterým je také zaměstnavatel v některých situacích povinen ohlásit skutečnosti stanovené právní úpravou.  </a:t>
            </a:r>
            <a:br>
              <a:rPr lang="cs-CZ" sz="1600" dirty="0">
                <a:solidFill>
                  <a:prstClr val="black"/>
                </a:solidFill>
              </a:rPr>
            </a:br>
            <a:br>
              <a:rPr lang="cs-CZ" sz="1600" dirty="0">
                <a:solidFill>
                  <a:prstClr val="black"/>
                </a:solidFill>
              </a:rPr>
            </a:br>
            <a:r>
              <a:rPr lang="cs-CZ" sz="1600" dirty="0">
                <a:solidFill>
                  <a:prstClr val="black"/>
                </a:solidFill>
              </a:rPr>
              <a:t>Zaměstnavatelé musí také v rámci preventivní povinnosti </a:t>
            </a:r>
            <a:r>
              <a:rPr lang="cs-CZ" sz="1600" b="1" dirty="0">
                <a:solidFill>
                  <a:srgbClr val="800000"/>
                </a:solidFill>
              </a:rPr>
              <a:t>informovat o rizicích vhodným způsobem ostatní zaměstnance</a:t>
            </a:r>
            <a:r>
              <a:rPr lang="cs-CZ" sz="1600" dirty="0">
                <a:solidFill>
                  <a:prstClr val="black"/>
                </a:solidFill>
              </a:rPr>
              <a:t>. Takové riziko může spočívat v tom, že na pracovišti se vyskytuje nebo vyskytovala nakažená osoba. Tehdy zaměstnavatel postupuje tak, že učiní veškerá nezbytná opatření. Skutečnosti o konkrétní osobě sděluje zaměstnavatel </a:t>
            </a:r>
            <a:r>
              <a:rPr lang="cs-CZ" sz="1600" b="1" dirty="0">
                <a:solidFill>
                  <a:srgbClr val="800000"/>
                </a:solidFill>
              </a:rPr>
              <a:t>pouze v rozsahu nezbytném k ochraně zdraví</a:t>
            </a:r>
            <a:r>
              <a:rPr lang="cs-CZ" sz="1600" dirty="0">
                <a:solidFill>
                  <a:prstClr val="black"/>
                </a:solidFill>
              </a:rPr>
              <a:t>, vždy tak aby nebyla dotčena důstojnost a integrita této osoby. </a:t>
            </a:r>
            <a:r>
              <a:rPr lang="cs-CZ" sz="1600" b="1" dirty="0">
                <a:solidFill>
                  <a:prstClr val="black"/>
                </a:solidFill>
              </a:rPr>
              <a:t> </a:t>
            </a:r>
            <a:endParaRPr lang="cs-CZ" sz="1600" dirty="0">
              <a:solidFill>
                <a:prstClr val="black"/>
              </a:solidFill>
            </a:endParaRPr>
          </a:p>
        </p:txBody>
      </p:sp>
    </p:spTree>
    <p:extLst>
      <p:ext uri="{BB962C8B-B14F-4D97-AF65-F5344CB8AC3E}">
        <p14:creationId xmlns:p14="http://schemas.microsoft.com/office/powerpoint/2010/main" val="315541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BE0862A9-C1C4-46C0-9CEA-CD85AE8DF448}"/>
              </a:ext>
            </a:extLst>
          </p:cNvPr>
          <p:cNvSpPr/>
          <p:nvPr/>
        </p:nvSpPr>
        <p:spPr>
          <a:xfrm>
            <a:off x="429768" y="260648"/>
            <a:ext cx="11338560" cy="5047536"/>
          </a:xfrm>
          <a:prstGeom prst="rect">
            <a:avLst/>
          </a:prstGeom>
        </p:spPr>
        <p:txBody>
          <a:bodyPr wrap="square">
            <a:spAutoFit/>
          </a:bodyPr>
          <a:lstStyle/>
          <a:p>
            <a:r>
              <a:rPr lang="cs-CZ" b="1" dirty="0">
                <a:solidFill>
                  <a:srgbClr val="0000FF"/>
                </a:solidFill>
                <a:latin typeface="Calibri" panose="020F0502020204030204" pitchFamily="34" charset="0"/>
                <a:ea typeface="Calibri" panose="020F0502020204030204" pitchFamily="34" charset="0"/>
                <a:cs typeface="Times New Roman" panose="02020603050405020304" pitchFamily="18" charset="0"/>
              </a:rPr>
              <a:t>7. Další souvislosti</a:t>
            </a:r>
            <a:endParaRPr lang="cs-CZ"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r>
              <a:rPr lang="cs-CZ" sz="1600" b="1" dirty="0">
                <a:latin typeface="Calibri" panose="020F0502020204030204" pitchFamily="34" charset="0"/>
                <a:ea typeface="Calibri" panose="020F0502020204030204" pitchFamily="34" charset="0"/>
                <a:cs typeface="Times New Roman" panose="02020603050405020304" pitchFamily="18" charset="0"/>
              </a:rPr>
              <a:t> </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u="sng" dirty="0">
                <a:latin typeface="Calibri" panose="020F0502020204030204" pitchFamily="34" charset="0"/>
                <a:ea typeface="Times New Roman" panose="02020603050405020304" pitchFamily="18" charset="0"/>
                <a:cs typeface="Times New Roman" panose="02020603050405020304" pitchFamily="18" charset="0"/>
              </a:rPr>
              <a:t>Evidence pracovní doby (§ 96 zákoníku práce)</a:t>
            </a:r>
            <a:endParaRPr lang="cs-CZ" sz="1600" dirty="0">
              <a:latin typeface="Times New Roman" panose="02020603050405020304" pitchFamily="18" charset="0"/>
              <a:ea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Evidence pracovní doby by měla </a:t>
            </a:r>
            <a:r>
              <a:rPr lang="cs-CZ" sz="1600" b="1" dirty="0">
                <a:solidFill>
                  <a:srgbClr val="990000"/>
                </a:solidFill>
                <a:latin typeface="Calibri" panose="020F0502020204030204" pitchFamily="34" charset="0"/>
                <a:ea typeface="Times New Roman" panose="02020603050405020304" pitchFamily="18" charset="0"/>
              </a:rPr>
              <a:t>obrážet skutečný stav věcí</a:t>
            </a:r>
            <a:r>
              <a:rPr lang="cs-CZ" sz="1600" dirty="0">
                <a:latin typeface="Calibri" panose="020F0502020204030204" pitchFamily="34" charset="0"/>
                <a:ea typeface="Times New Roman" panose="02020603050405020304" pitchFamily="18" charset="0"/>
              </a:rPr>
              <a:t>, tedy například práci z domova, překážky v práci na straně zaměstnance nebo zaměstnavatele, dovolená apod. Evidence pracovní doby by měla obsahovat i důvody, proč zaměstnanci nepracují.</a:t>
            </a:r>
            <a:endParaRPr lang="cs-CZ" sz="1600" dirty="0">
              <a:latin typeface="Times New Roman" panose="02020603050405020304" pitchFamily="18" charset="0"/>
              <a:ea typeface="Times New Roman" panose="02020603050405020304" pitchFamily="18" charset="0"/>
            </a:endParaRPr>
          </a:p>
          <a:p>
            <a:r>
              <a:rPr lang="cs-CZ" sz="1600" b="1" dirty="0">
                <a:latin typeface="Calibri" panose="020F0502020204030204" pitchFamily="34" charset="0"/>
                <a:ea typeface="Calibri" panose="020F0502020204030204" pitchFamily="34" charset="0"/>
                <a:cs typeface="Times New Roman" panose="02020603050405020304" pitchFamily="18" charset="0"/>
              </a:rPr>
              <a:t> </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u="sng" dirty="0">
                <a:latin typeface="Calibri" panose="020F0502020204030204" pitchFamily="34" charset="0"/>
                <a:ea typeface="Calibri" panose="020F0502020204030204" pitchFamily="34" charset="0"/>
                <a:cs typeface="Calibri" panose="020F0502020204030204" pitchFamily="34" charset="0"/>
              </a:rPr>
              <a:t>Stravování zaměstnanců</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Calibri" panose="020F0502020204030204" pitchFamily="34" charset="0"/>
                <a:cs typeface="Times New Roman" panose="02020603050405020304" pitchFamily="18" charset="0"/>
              </a:rPr>
              <a:t>Zaměstnanci škol a školských mají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nárok na jedno hlavní jídlo </a:t>
            </a:r>
            <a:r>
              <a:rPr lang="cs-CZ" sz="1600" dirty="0">
                <a:latin typeface="Calibri" panose="020F0502020204030204" pitchFamily="34" charset="0"/>
                <a:ea typeface="Calibri" panose="020F0502020204030204" pitchFamily="34" charset="0"/>
                <a:cs typeface="Times New Roman" panose="02020603050405020304" pitchFamily="18" charset="0"/>
              </a:rPr>
              <a:t>během směny za sníženou úhradu za podmínek stanovených vyhláškami č. 430/2001 Sb. a č. 84/2005 Sb. Jednou z těchto podmínek je, že přítomnost zaměstnance v práci během této </a:t>
            </a:r>
            <a:r>
              <a:rPr lang="cs-CZ" sz="1600" b="1" dirty="0">
                <a:solidFill>
                  <a:srgbClr val="990000"/>
                </a:solidFill>
                <a:latin typeface="Calibri" panose="020F0502020204030204" pitchFamily="34" charset="0"/>
                <a:ea typeface="Calibri" panose="020F0502020204030204" pitchFamily="34" charset="0"/>
                <a:cs typeface="Times New Roman" panose="02020603050405020304" pitchFamily="18" charset="0"/>
              </a:rPr>
              <a:t>směny trvá alespoň 3 hodiny</a:t>
            </a:r>
            <a:r>
              <a:rPr lang="cs-CZ" sz="1600" dirty="0">
                <a:latin typeface="Calibri" panose="020F0502020204030204" pitchFamily="34" charset="0"/>
                <a:ea typeface="Calibri" panose="020F0502020204030204" pitchFamily="34" charset="0"/>
                <a:cs typeface="Times New Roman" panose="02020603050405020304" pitchFamily="18" charset="0"/>
              </a:rPr>
              <a:t>. Jde o odpracovanou směnu a </a:t>
            </a:r>
            <a:r>
              <a:rPr lang="cs-CZ" sz="1600" dirty="0">
                <a:solidFill>
                  <a:srgbClr val="222222"/>
                </a:solidFill>
                <a:latin typeface="Calibri" panose="020F0502020204030204" pitchFamily="34" charset="0"/>
                <a:ea typeface="Times New Roman" panose="02020603050405020304" pitchFamily="18" charset="0"/>
                <a:cs typeface="Calibri" panose="020F0502020204030204" pitchFamily="34" charset="0"/>
              </a:rPr>
              <a:t>zaměstnanec musí vykonat práci v určitému rozsahu a v místě výkonu práce sjednaném v pracovní smlouvě</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b="1" dirty="0">
                <a:latin typeface="Calibri" panose="020F0502020204030204" pitchFamily="34" charset="0"/>
                <a:ea typeface="Calibri" panose="020F0502020204030204" pitchFamily="34" charset="0"/>
                <a:cs typeface="Calibri" panose="020F0502020204030204" pitchFamily="34" charset="0"/>
              </a:rPr>
              <a:t> </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u="sng" dirty="0">
                <a:latin typeface="Calibri" panose="020F0502020204030204" pitchFamily="34" charset="0"/>
                <a:ea typeface="Calibri" panose="020F0502020204030204" pitchFamily="34" charset="0"/>
                <a:cs typeface="Calibri" panose="020F0502020204030204" pitchFamily="34" charset="0"/>
              </a:rPr>
              <a:t>Převedení na jinou práci</a:t>
            </a:r>
            <a:endParaRPr lang="cs-CZ" sz="1600" dirty="0">
              <a:latin typeface="Calibri" panose="020F0502020204030204" pitchFamily="34" charset="0"/>
              <a:ea typeface="Calibri" panose="020F0502020204030204" pitchFamily="34" charset="0"/>
              <a:cs typeface="Times New Roman" panose="02020603050405020304" pitchFamily="18" charset="0"/>
            </a:endParaRPr>
          </a:p>
          <a:p>
            <a:r>
              <a:rPr lang="cs-CZ" sz="1600" dirty="0">
                <a:latin typeface="Calibri" panose="020F0502020204030204" pitchFamily="34" charset="0"/>
                <a:ea typeface="Times New Roman" panose="02020603050405020304" pitchFamily="18" charset="0"/>
              </a:rPr>
              <a:t>Převedení na jinou práci, tak jak je definováno v § 41 zákoníku práce, </a:t>
            </a:r>
            <a:r>
              <a:rPr lang="cs-CZ" sz="1600" b="1" dirty="0">
                <a:solidFill>
                  <a:srgbClr val="990000"/>
                </a:solidFill>
                <a:latin typeface="Calibri" panose="020F0502020204030204" pitchFamily="34" charset="0"/>
                <a:ea typeface="Times New Roman" panose="02020603050405020304" pitchFamily="18" charset="0"/>
              </a:rPr>
              <a:t>není vhodné řešení </a:t>
            </a:r>
            <a:r>
              <a:rPr lang="cs-CZ" sz="1600" dirty="0">
                <a:latin typeface="Calibri" panose="020F0502020204030204" pitchFamily="34" charset="0"/>
                <a:ea typeface="Times New Roman" panose="02020603050405020304" pitchFamily="18" charset="0"/>
              </a:rPr>
              <a:t>současné situace, zejména pro pedagogické pracovníky.</a:t>
            </a:r>
          </a:p>
          <a:p>
            <a:endParaRPr lang="cs-CZ" sz="1600" dirty="0">
              <a:latin typeface="Calibri" panose="020F0502020204030204" pitchFamily="34" charset="0"/>
              <a:ea typeface="Times New Roman" panose="02020603050405020304" pitchFamily="18" charset="0"/>
            </a:endParaRPr>
          </a:p>
          <a:p>
            <a:r>
              <a:rPr lang="cs-CZ" sz="1600" u="sng" dirty="0" err="1">
                <a:latin typeface="Calibri" panose="020F0502020204030204" pitchFamily="34" charset="0"/>
                <a:ea typeface="Times New Roman" panose="02020603050405020304" pitchFamily="18" charset="0"/>
              </a:rPr>
              <a:t>Nadúvazkové</a:t>
            </a:r>
            <a:r>
              <a:rPr lang="cs-CZ" sz="1600" u="sng" dirty="0">
                <a:latin typeface="Calibri" panose="020F0502020204030204" pitchFamily="34" charset="0"/>
                <a:ea typeface="Times New Roman" panose="02020603050405020304" pitchFamily="18" charset="0"/>
              </a:rPr>
              <a:t> hodiny</a:t>
            </a:r>
          </a:p>
          <a:p>
            <a:r>
              <a:rPr lang="cs-CZ" sz="1600" dirty="0">
                <a:latin typeface="Calibri" panose="020F0502020204030204" pitchFamily="34" charset="0"/>
                <a:ea typeface="Times New Roman" panose="02020603050405020304" pitchFamily="18" charset="0"/>
              </a:rPr>
              <a:t>Není možné proplácet </a:t>
            </a:r>
            <a:r>
              <a:rPr lang="cs-CZ" sz="1600" dirty="0" err="1">
                <a:latin typeface="Calibri" panose="020F0502020204030204" pitchFamily="34" charset="0"/>
                <a:ea typeface="Times New Roman" panose="02020603050405020304" pitchFamily="18" charset="0"/>
              </a:rPr>
              <a:t>nadúvazkové</a:t>
            </a:r>
            <a:r>
              <a:rPr lang="cs-CZ" sz="1600" dirty="0">
                <a:latin typeface="Calibri" panose="020F0502020204030204" pitchFamily="34" charset="0"/>
                <a:ea typeface="Times New Roman" panose="02020603050405020304" pitchFamily="18" charset="0"/>
              </a:rPr>
              <a:t> hodiny dle § 132 zákoníku práce. Nebyly odučeny.</a:t>
            </a:r>
          </a:p>
          <a:p>
            <a:endParaRPr lang="cs-CZ" sz="1600" dirty="0">
              <a:latin typeface="Calibri" panose="020F0502020204030204" pitchFamily="34" charset="0"/>
              <a:ea typeface="Times New Roman" panose="02020603050405020304" pitchFamily="18" charset="0"/>
            </a:endParaRPr>
          </a:p>
          <a:p>
            <a:endParaRPr lang="cs-CZ"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1907097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3286</Words>
  <Application>Microsoft Office PowerPoint</Application>
  <PresentationFormat>Širokoúhlá obrazovka</PresentationFormat>
  <Paragraphs>221</Paragraphs>
  <Slides>17</Slides>
  <Notes>0</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17</vt:i4>
      </vt:variant>
    </vt:vector>
  </HeadingPairs>
  <TitlesOfParts>
    <vt:vector size="22" baseType="lpstr">
      <vt:lpstr>Arial</vt:lpstr>
      <vt:lpstr>Calibri</vt:lpstr>
      <vt:lpstr>Calibri Light</vt:lpstr>
      <vt:lpstr>Times New Roman</vt:lpstr>
      <vt:lpstr>Motiv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inteli5</dc:creator>
  <cp:lastModifiedBy>inteli5</cp:lastModifiedBy>
  <cp:revision>11</cp:revision>
  <dcterms:created xsi:type="dcterms:W3CDTF">2020-04-05T07:25:17Z</dcterms:created>
  <dcterms:modified xsi:type="dcterms:W3CDTF">2020-04-07T05:44:01Z</dcterms:modified>
</cp:coreProperties>
</file>