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8"/>
  </p:notesMasterIdLst>
  <p:sldIdLst>
    <p:sldId id="297" r:id="rId5"/>
    <p:sldId id="262" r:id="rId6"/>
    <p:sldId id="300" r:id="rId7"/>
    <p:sldId id="265" r:id="rId8"/>
    <p:sldId id="301" r:id="rId9"/>
    <p:sldId id="324" r:id="rId10"/>
    <p:sldId id="404" r:id="rId11"/>
    <p:sldId id="406" r:id="rId12"/>
    <p:sldId id="320" r:id="rId13"/>
    <p:sldId id="314" r:id="rId14"/>
    <p:sldId id="315" r:id="rId15"/>
    <p:sldId id="322" r:id="rId16"/>
    <p:sldId id="321" r:id="rId17"/>
    <p:sldId id="302" r:id="rId18"/>
    <p:sldId id="305" r:id="rId19"/>
    <p:sldId id="407" r:id="rId20"/>
    <p:sldId id="403" r:id="rId21"/>
    <p:sldId id="323" r:id="rId22"/>
    <p:sldId id="306" r:id="rId23"/>
    <p:sldId id="303" r:id="rId24"/>
    <p:sldId id="270" r:id="rId25"/>
    <p:sldId id="308" r:id="rId26"/>
    <p:sldId id="298" r:id="rId27"/>
  </p:sldIdLst>
  <p:sldSz cx="12192000" cy="6858000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6508C"/>
    <a:srgbClr val="72BD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4D53CFB-5584-66ED-27D3-73B0F5710705}" v="2" dt="2025-11-11T08:58:15.54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viewProps" Target="viewProps.xml"/><Relationship Id="rId8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537AD8-DA96-498C-93F2-BFFA9788A477}" type="datetimeFigureOut">
              <a:rPr lang="cs-CZ" smtClean="0"/>
              <a:t>20.11.2025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2F8193-1FEE-4A7A-91CD-CD66AF2EAD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46024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2F8193-1FEE-4A7A-91CD-CD66AF2EAD9B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07086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D61713-B884-1F1E-76E9-0C516FA9FC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59ECC7B-3298-7A7E-FDF2-D4E351E0687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253CDF4-4327-724C-EBDE-2D3E73A8FDD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Arial" panose="05000000000000000000" pitchFamily="2" charset="2"/>
              <a:buChar char="•"/>
            </a:pPr>
            <a:endParaRPr lang="en-US">
              <a:latin typeface="Calibri"/>
              <a:ea typeface="Calibri"/>
              <a:cs typeface="Calibri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7DCD28A-DE31-2BC0-6498-7F7AF466518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2F8193-1FEE-4A7A-91CD-CD66AF2EAD9B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16288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FC6D91-66BF-EDA9-B300-AFB0B11869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F7E52D1-1489-B445-145E-164F4797D1A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5893A84-3C3D-91EA-CD2D-4B315D24F8E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err="1">
              <a:latin typeface="Calibri"/>
              <a:ea typeface="Calibri"/>
              <a:cs typeface="Calibri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98E5707-4CCD-E9C8-2FAA-711BAD885B5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2F8193-1FEE-4A7A-91CD-CD66AF2EAD9B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11151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0442F6-3F1B-CAD3-3D11-820A087105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92A231D-19B0-62B0-BEB2-AEFA8D69977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CA734F1-4F85-83A8-F7E8-2C846832665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err="1">
              <a:latin typeface="Calibri"/>
              <a:ea typeface="Calibri"/>
              <a:cs typeface="Calibri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27B38B-27A2-C97C-7183-EADAB27F6FB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2F8193-1FEE-4A7A-91CD-CD66AF2EAD9B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51924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3A8C20-EE92-4086-F27C-F84C945F92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48EEA9BE-9491-7437-12A0-ACA92348EF3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A7771C09-3195-7E7F-24AF-3238A0D69C4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C734A9C7-03CB-EB6D-2EC6-CEC1842C23B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2F8193-1FEE-4A7A-91CD-CD66AF2EAD9B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83378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9244A4-19EB-C273-FE7D-2C5046E9A2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71B31142-544F-0AA9-52D0-2823C28036E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31EB9CAD-7F86-3F46-E2AE-000FC458B14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156EE15C-0A0B-4524-6A60-2EC5DA3B842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2F8193-1FEE-4A7A-91CD-CD66AF2EAD9B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30260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28317B-CF11-97A6-0E36-687B9AD331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A3624458-8D46-A38F-0CAB-639D6E32652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3A50647F-C883-A1CB-68D9-8F66CECB22B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F52B4323-F38B-6794-BDA6-77C00DC6CC3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2F8193-1FEE-4A7A-91CD-CD66AF2EAD9B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45420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AEE408-5CF2-5D34-5E12-07CE979093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3D013A72-73B7-D535-0873-1ECA8A36587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FA6FA650-DF0E-450E-04D1-FB37FE2949D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72D4FF09-CBAC-0140-661C-D61111C0F90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2F8193-1FEE-4A7A-91CD-CD66AF2EAD9B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65670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8DF699-B017-39BA-41CB-251A1BDB9B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99145456-6DBA-BDAE-911D-ABCA3C89541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5E833651-FCE6-9BC6-813C-297807095CD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F67E96F6-93F4-30F8-9D4D-402A64D793D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2F8193-1FEE-4A7A-91CD-CD66AF2EAD9B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70781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1B8155-B9EE-77AD-6D60-80F36395B8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C17C5B4-AFB6-A781-BF00-80247934FEE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2F0FE35-2D6A-F7BA-1950-846E1A64B71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err="1">
              <a:latin typeface="Calibri"/>
              <a:ea typeface="Calibri"/>
              <a:cs typeface="Calibri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C3B1631-63F6-6A01-9BA1-591F41BC898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2F8193-1FEE-4A7A-91CD-CD66AF2EAD9B}" type="slidenum">
              <a:rPr lang="cs-CZ" smtClean="0"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25135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C00421-7A98-2599-E1C9-9A2C82FCC1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7193909-DD6A-7A0F-2D84-BEC8CB1AB53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6AFA20C-D02A-4CF9-D0A3-2CC91CE4B90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err="1">
              <a:latin typeface="Calibri"/>
              <a:ea typeface="Calibri"/>
              <a:cs typeface="Calibri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831DC85-1398-4DA8-677B-FF7F65F7972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2F8193-1FEE-4A7A-91CD-CD66AF2EAD9B}" type="slidenum">
              <a:rPr lang="cs-CZ" smtClean="0"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323229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3C4735-DAF1-2652-4CCD-6249AC8564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C4E8AAC-9407-FD91-0345-67BFE6985C8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B258B66-AA89-B507-002C-6448FD94634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err="1">
              <a:latin typeface="Calibri"/>
              <a:ea typeface="Calibri"/>
              <a:cs typeface="Calibri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619390-DD6D-6852-968F-DDC0AAED4FC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2F8193-1FEE-4A7A-91CD-CD66AF2EAD9B}" type="slidenum">
              <a:rPr lang="cs-CZ" smtClean="0"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28209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3908D7-3B7E-DF9F-062D-60193AB410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0B5372A-D40D-68AA-FBD4-E18F99155D7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F6F8DAD-9614-0319-5F72-F9F835A0C36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err="1">
              <a:latin typeface="Calibri"/>
              <a:ea typeface="Calibri"/>
              <a:cs typeface="Calibri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6C9329-5579-8E9D-DA07-FD1F64D7A35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2F8193-1FEE-4A7A-91CD-CD66AF2EAD9B}" type="slidenum">
              <a:rPr lang="cs-CZ" smtClean="0"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55599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0F9A74-0EB3-CB67-5545-47EDC71883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F85B224-78C0-ED56-3D68-5AEF63E03B3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803145C-B408-96F0-746E-9321F43753A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err="1">
              <a:latin typeface="Calibri"/>
              <a:ea typeface="Calibri"/>
              <a:cs typeface="Calibri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BA36F1B-A54D-3F14-1C38-A6D79171B0D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2F8193-1FEE-4A7A-91CD-CD66AF2EAD9B}" type="slidenum">
              <a:rPr lang="cs-CZ" smtClean="0"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011693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3EEB5D-2E36-AD6C-431C-84A23064C9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FEBBF34-7C61-D685-D83B-57F75136088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E8A5261-6545-1680-B897-7E802702440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err="1">
              <a:latin typeface="Calibri"/>
              <a:ea typeface="Calibri"/>
              <a:cs typeface="Calibri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0E973C8-547D-0FF1-27A0-BA0F8960AC3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2F8193-1FEE-4A7A-91CD-CD66AF2EAD9B}" type="slidenum">
              <a:rPr lang="cs-CZ" smtClean="0"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857804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err="1">
              <a:latin typeface="Calibri"/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2F8193-1FEE-4A7A-91CD-CD66AF2EAD9B}" type="slidenum">
              <a:rPr lang="cs-CZ" smtClean="0"/>
              <a:t>21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645896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32225D-1857-C0A8-6FA5-CD528150D5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EF5E49E-6630-3869-5B7B-D967F063AC2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36899CB-99FD-37F8-7319-6CA7DD1434D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err="1">
              <a:latin typeface="Calibri"/>
              <a:ea typeface="Calibri"/>
              <a:cs typeface="Calibri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1BD3BB-D207-9F47-0025-D0EF4EE29DA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2F8193-1FEE-4A7A-91CD-CD66AF2EAD9B}" type="slidenum">
              <a:rPr lang="cs-CZ" smtClean="0"/>
              <a:t>22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398712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2F8193-1FEE-4A7A-91CD-CD66AF2EAD9B}" type="slidenum">
              <a:rPr lang="cs-CZ" smtClean="0"/>
              <a:t>23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91874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5370C36-D987-AC13-ABE2-59CCDAE49A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EDFDB687-F09E-5593-4D99-2AA9CE5974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D3CBC0E-5624-9B9C-AD2E-108EF471D6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24BC5-4C44-4AA6-BED6-D0E00F038A8C}" type="datetimeFigureOut">
              <a:rPr lang="cs-CZ" smtClean="0"/>
              <a:t>20.11.2025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8D22664-3E49-264D-1C4D-B49CC698C1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7A911AA-FA2B-5913-58DC-FB532E4DEF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BFE3A-F541-43DB-8FBD-728C5727637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94534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52CFC94-E556-EB04-E773-0C4D095592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8272D28-F23C-181C-A6DD-EF74AE6D27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518C404-7F38-C28F-CD75-0FCA9F1342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24BC5-4C44-4AA6-BED6-D0E00F038A8C}" type="datetimeFigureOut">
              <a:rPr lang="cs-CZ" smtClean="0"/>
              <a:t>20.11.2025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7D94E69-999E-1CF1-C1B0-DE8164AD8C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810A37D-645B-BE1B-749E-BABE0704D5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BFE3A-F541-43DB-8FBD-728C5727637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87056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87DD7ED-1138-152C-2B3D-C9BD70D071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00B665B8-B21A-0604-6DCD-4B351829B2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1B09236-D237-3AC7-B626-27D4F34FC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24BC5-4C44-4AA6-BED6-D0E00F038A8C}" type="datetimeFigureOut">
              <a:rPr lang="cs-CZ" smtClean="0"/>
              <a:t>20.11.2025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BE8FE85-21A8-4AF8-A268-4C3B8BBEC2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B71D6AC-F9C8-9640-A5A0-504D3C3F7E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BFE3A-F541-43DB-8FBD-728C5727637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4549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12695F6-2BC2-A8C9-EE83-DF5721D8FA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813841C-5195-9070-EB07-9710831B132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6045EE55-F552-4AC9-A994-F0F2BB113F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7FB53192-F7C2-859A-DB4E-EFE1324636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24BC5-4C44-4AA6-BED6-D0E00F038A8C}" type="datetimeFigureOut">
              <a:rPr lang="cs-CZ" smtClean="0"/>
              <a:t>20.11.2025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95490288-F92B-1940-C9E8-D199878E68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332BD139-8568-8D68-0B78-23614283EE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BFE3A-F541-43DB-8FBD-728C5727637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28322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077D27C-0A2B-A0FC-66AA-6FC198DE1E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4B255BAF-C880-A1D2-B1A4-5B880C498B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D9171913-84E4-083F-C24B-03B1DFB5EC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36EFBD18-4815-CB47-E3E9-80F2D10BE23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BCEA3F62-22A7-56E9-03E0-AE0A683F229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7048ED42-799F-7D4A-23E6-65101F3C33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24BC5-4C44-4AA6-BED6-D0E00F038A8C}" type="datetimeFigureOut">
              <a:rPr lang="cs-CZ" smtClean="0"/>
              <a:t>20.11.2025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D2281BA2-929E-961C-EF33-F8C9D794D3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7A0DD32E-1B2F-E5A3-339E-97D2C19CF3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BFE3A-F541-43DB-8FBD-728C5727637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68012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38C96CE-33F1-47F7-A05A-9A47FAD4BC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49D84EA8-6D9A-092D-8F75-9DC6C71734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24BC5-4C44-4AA6-BED6-D0E00F038A8C}" type="datetimeFigureOut">
              <a:rPr lang="cs-CZ" smtClean="0"/>
              <a:t>20.11.2025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0FE93D82-5377-6458-866C-FDFEEC421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0E3DE2BF-45AB-B3C3-E8C1-2D2B83A003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BFE3A-F541-43DB-8FBD-728C5727637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29540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DF4634AB-7E36-43AB-80AD-985BADBB6F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24BC5-4C44-4AA6-BED6-D0E00F038A8C}" type="datetimeFigureOut">
              <a:rPr lang="cs-CZ" smtClean="0"/>
              <a:t>20.11.2025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C1CF90F0-0805-A867-1694-351192CDBE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5A5D5A6E-37B5-FA68-4B06-AA522165D5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BFE3A-F541-43DB-8FBD-728C5727637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61354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A7AEDD-A3C9-71EF-235E-1AA07208A9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C946959-991B-4748-8BB9-3D45CB27A7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BA3905C3-29F3-B8DD-2F95-560B3E6099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CA5DD378-3285-AF0D-1C01-9FCAF3B7B7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24BC5-4C44-4AA6-BED6-D0E00F038A8C}" type="datetimeFigureOut">
              <a:rPr lang="cs-CZ" smtClean="0"/>
              <a:t>20.11.2025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615E5AA5-434A-B21B-F233-06CF4EAE7C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E59CB1DD-2C03-8375-9081-4E134BC974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BFE3A-F541-43DB-8FBD-728C5727637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31439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485D3CE-EE03-AF6F-2897-2E4652E89D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2EA741F8-728E-7FAB-48BF-0359E4B7E3C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AC49DEA8-69CA-EE87-2D12-540437BCAD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F721B274-21EB-A83C-E7C6-28E8F12ED7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24BC5-4C44-4AA6-BED6-D0E00F038A8C}" type="datetimeFigureOut">
              <a:rPr lang="cs-CZ" smtClean="0"/>
              <a:t>20.11.2025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CA5A7223-34EA-D42C-9CA3-313EC4F115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ED24B412-FDB4-8D36-C437-28FC7E8F00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BFE3A-F541-43DB-8FBD-728C5727637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77112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8DF77FA-E04A-FDA2-8B40-577C05C7EF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D94A605C-A5BA-8E94-9708-5617060C11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44DEFBB-5A97-C166-EDB5-829922851E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24BC5-4C44-4AA6-BED6-D0E00F038A8C}" type="datetimeFigureOut">
              <a:rPr lang="cs-CZ" smtClean="0"/>
              <a:t>20.11.2025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DF8841A-0DE8-E674-BD5B-EEB2A3CF81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7EE5808-5C1C-5B5D-C2D6-7F9B39EF3D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BFE3A-F541-43DB-8FBD-728C5727637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68001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32AF23C3-7B85-944D-09F6-386E4C49FB4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B24F713B-AA68-1CC7-321D-91135AAFCF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F305DA4-7B3F-72A7-F811-90D6E390A7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24BC5-4C44-4AA6-BED6-D0E00F038A8C}" type="datetimeFigureOut">
              <a:rPr lang="cs-CZ" smtClean="0"/>
              <a:t>20.11.2025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DDCA782-2098-3367-1FFB-71BDB7E3F1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1B7EAA4-8892-B188-2D20-3B9AB14A38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BFE3A-F541-43DB-8FBD-728C5727637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38054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B2F12182-A9F3-2316-9E90-1C9A41C8DD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FC5EDE78-68CF-BA59-8CA7-BABF6EABA7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C0405F1-969E-71C0-3A3E-27174EEF88D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F324BC5-4C44-4AA6-BED6-D0E00F038A8C}" type="datetimeFigureOut">
              <a:rPr lang="cs-CZ" smtClean="0"/>
              <a:t>20.11.2025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ABD045F-66E4-70DD-2B2B-86247805813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A99DA71-271A-031D-103B-29635353B43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E8BFE3A-F541-43DB-8FBD-728C5727637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25373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edu.gov.cz/infoservis-special-podpurne-pozice/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edu.gov.cz/pro-vedeni-skoly/ips-stredni-clanek-podpory/kontakty-stredni-clanek/" TargetMode="External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msmt.gov.cz/ministerstvo/novinar/msmt-posiluje-podporu-pro-reditele-skol-program-kompas-je?utm_source=chatgpt.com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edu.gov.cz/digitalizujeme/it-guru/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edu.gov.cz/data/sbery-dat-msmt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hyperlink" Target="https://edu.gov.cz/data/sbery-dat-msmt/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edu.gov.cz/dokumenty/metodicke-materialy/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youtube.com/live/S7-lNaCZZxE" TargetMode="External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s://edu.gov.cz/infoservis-special-odkladova-novela/" TargetMode="External"/><Relationship Id="rId3" Type="http://schemas.openxmlformats.org/officeDocument/2006/relationships/image" Target="../media/image9.jpeg"/><Relationship Id="rId7" Type="http://schemas.openxmlformats.org/officeDocument/2006/relationships/hyperlink" Target="https://edu.gov.cz/odkladova-novela-skolskeho-zakona-tutorial/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edu.gov.cz/methodology/metodicky-material-msmt-k-odkladum-povinne-skolni-dochazky-a-zajisteni-plynuleho-prechodu-ditete-mezi-materskou-a-zakladni-skolou-pro-skolska-poradenska-zarizeni/" TargetMode="External"/><Relationship Id="rId5" Type="http://schemas.openxmlformats.org/officeDocument/2006/relationships/hyperlink" Target="https://edu.gov.cz/methodology/metodicky-material-msmt-k-odkladum-povinne-skolni-dochazky-a-zajisteni-plynuleho-prechodu-ditete-mezi-materskou-a-zakladni-skolou-pro-materske-a-zakladni-skoly/" TargetMode="External"/><Relationship Id="rId4" Type="http://schemas.openxmlformats.org/officeDocument/2006/relationships/hyperlink" Target="https://edu.gov.cz/reformy/odkladova-novela-skolskeho-zakona/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youtube.com/watch?v=1ooGTwPHT_s" TargetMode="External"/><Relationship Id="rId4" Type="http://schemas.openxmlformats.org/officeDocument/2006/relationships/hyperlink" Target="https://msmt.gov.cz/ministerstvo/novinar/serie-konferenci-k-financovani-nepedagogicke-prace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edu.gov.cz/msmt-spousti-program-vip-slucovani-odborna-podpora-pri-slucovani-skol/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edu.gov.cz/rokvreditelne" TargetMode="External"/><Relationship Id="rId5" Type="http://schemas.openxmlformats.org/officeDocument/2006/relationships/hyperlink" Target="https://rvr.edu.gov.cz/" TargetMode="External"/><Relationship Id="rId4" Type="http://schemas.openxmlformats.org/officeDocument/2006/relationships/hyperlink" Target="https://www.instagram.com/p/DQBL9D4DY0u/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mojeedu.npi.cz/prihlaseni?redirect=https%3A%2F%2Fmojeedu.npi.cz%2Fprodukt%2Fodborna-konference-a576-97-111-252-ok-03-122962&amp;courseId=122962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vaclavhavel.cz/cs/index/kalendar/2706/vzdelavani-pro-demokracii-jak-rozvijet-obcanskou-kompetenci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edu.gov.cz/infoservis-special-podpurne-pozice/" TargetMode="External"/><Relationship Id="rId5" Type="http://schemas.openxmlformats.org/officeDocument/2006/relationships/hyperlink" Target="https://edu.gov.cz/infoservis-special-stravovaci-vyhlaska/" TargetMode="External"/><Relationship Id="rId4" Type="http://schemas.openxmlformats.org/officeDocument/2006/relationships/hyperlink" Target="https://edu.gov.cz/infoservisy/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C1ED5863-4E21-7DCE-53FE-A06F0DE9C181}"/>
              </a:ext>
            </a:extLst>
          </p:cNvPr>
          <p:cNvSpPr txBox="1"/>
          <p:nvPr/>
        </p:nvSpPr>
        <p:spPr>
          <a:xfrm>
            <a:off x="4099455" y="3670191"/>
            <a:ext cx="3987845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s-CZ" sz="4000"/>
              <a:t>3. listopadu 2025</a:t>
            </a:r>
          </a:p>
        </p:txBody>
      </p:sp>
    </p:spTree>
    <p:extLst>
      <p:ext uri="{BB962C8B-B14F-4D97-AF65-F5344CB8AC3E}">
        <p14:creationId xmlns:p14="http://schemas.microsoft.com/office/powerpoint/2010/main" val="28357556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ek 11" descr="Obsah obrázku text, snímek obrazovky, design&#10;&#10;Obsah vygenerovaný umělou inteligencí může být nesprávný.">
            <a:extLst>
              <a:ext uri="{FF2B5EF4-FFF2-40B4-BE49-F238E27FC236}">
                <a16:creationId xmlns:a16="http://schemas.microsoft.com/office/drawing/2014/main" id="{2306CBAA-457B-8D0E-F371-40290C0B24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2" y="0"/>
            <a:ext cx="12181172" cy="6858000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D4658819-61CF-E720-1A96-0497905AE3FD}"/>
              </a:ext>
            </a:extLst>
          </p:cNvPr>
          <p:cNvSpPr txBox="1"/>
          <p:nvPr/>
        </p:nvSpPr>
        <p:spPr>
          <a:xfrm>
            <a:off x="1360407" y="499175"/>
            <a:ext cx="8719457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s-CZ" sz="4000" b="1">
                <a:solidFill>
                  <a:schemeClr val="tx2">
                    <a:lumMod val="75000"/>
                    <a:lumOff val="25000"/>
                  </a:schemeClr>
                </a:solidFill>
                <a:latin typeface="Aptos"/>
                <a:ea typeface="Open Sans Extrabold"/>
                <a:cs typeface="Open Sans Extrabold"/>
                <a:sym typeface="League Spartan"/>
              </a:rPr>
              <a:t>OBSAH</a:t>
            </a:r>
            <a:endParaRPr lang="cs-CZ" sz="4000">
              <a:solidFill>
                <a:schemeClr val="tx2">
                  <a:lumMod val="75000"/>
                  <a:lumOff val="25000"/>
                </a:schemeClr>
              </a:solidFill>
              <a:latin typeface="Aptos"/>
              <a:ea typeface="Open Sans Extrabold"/>
              <a:cs typeface="Open Sans Extrabold"/>
            </a:endParaRP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1473DCDB-A171-5805-B7E8-FDC5D08B3E5B}"/>
              </a:ext>
            </a:extLst>
          </p:cNvPr>
          <p:cNvSpPr txBox="1"/>
          <p:nvPr/>
        </p:nvSpPr>
        <p:spPr>
          <a:xfrm>
            <a:off x="1581622" y="1206084"/>
            <a:ext cx="10253118" cy="520142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s-CZ" sz="2200" b="1" dirty="0">
                <a:solidFill>
                  <a:srgbClr val="72BDE9"/>
                </a:solidFill>
                <a:latin typeface="Aptos"/>
                <a:cs typeface="Arial"/>
              </a:rPr>
              <a:t>LEGISLATIVA</a:t>
            </a:r>
            <a:endParaRPr lang="en-US" sz="2200" b="1" dirty="0">
              <a:solidFill>
                <a:srgbClr val="72BDE9"/>
              </a:solidFill>
              <a:latin typeface="Aptos"/>
              <a:ea typeface="+mn-lt"/>
              <a:cs typeface="Arial"/>
            </a:endParaRPr>
          </a:p>
          <a:p>
            <a:pPr marL="800100" lvl="1" indent="-342900">
              <a:buFont typeface="Arial,Sans-Serif"/>
              <a:buChar char="•"/>
            </a:pPr>
            <a:r>
              <a:rPr lang="cs-CZ" sz="2000" dirty="0">
                <a:solidFill>
                  <a:srgbClr val="000000"/>
                </a:solidFill>
                <a:latin typeface="Aptos"/>
                <a:cs typeface="Arial"/>
              </a:rPr>
              <a:t>Institucionalizace podpůrných pozic </a:t>
            </a:r>
          </a:p>
          <a:p>
            <a:pPr lvl="1"/>
            <a:endParaRPr lang="cs-CZ" sz="2000" dirty="0">
              <a:solidFill>
                <a:srgbClr val="000000"/>
              </a:solidFill>
              <a:latin typeface="Aptos"/>
              <a:cs typeface="Arial"/>
            </a:endParaRPr>
          </a:p>
          <a:p>
            <a:r>
              <a:rPr lang="cs-CZ" sz="2200" b="1" dirty="0">
                <a:solidFill>
                  <a:srgbClr val="72BDE9"/>
                </a:solidFill>
                <a:latin typeface="Aptos"/>
                <a:cs typeface="Arial"/>
              </a:rPr>
              <a:t>INFORMACE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cs-CZ" sz="2000" dirty="0">
                <a:solidFill>
                  <a:srgbClr val="000000"/>
                </a:solidFill>
                <a:latin typeface="Aptos"/>
                <a:cs typeface="Arial"/>
              </a:rPr>
              <a:t>Rozhovor s Terezou Velebovou, hlavní projektovou manažerkou SČ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cs-CZ" sz="2000" dirty="0">
                <a:solidFill>
                  <a:srgbClr val="000000"/>
                </a:solidFill>
                <a:latin typeface="Aptos"/>
                <a:cs typeface="Arial"/>
              </a:rPr>
              <a:t>Výkazy podle stavu k 30.10.2025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cs-CZ" sz="2000" dirty="0">
                <a:solidFill>
                  <a:srgbClr val="000000"/>
                </a:solidFill>
                <a:latin typeface="Aptos"/>
                <a:cs typeface="Arial"/>
              </a:rPr>
              <a:t>Povinnost vyvěsit státní vlajku dne 17.11.</a:t>
            </a:r>
            <a:endParaRPr lang="cs-CZ" dirty="0">
              <a:solidFill>
                <a:srgbClr val="000000"/>
              </a:solidFill>
              <a:latin typeface="Aptos"/>
              <a:cs typeface="Arial"/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cs-CZ" sz="2000" dirty="0">
                <a:solidFill>
                  <a:srgbClr val="000000"/>
                </a:solidFill>
                <a:latin typeface="Aptos"/>
                <a:cs typeface="Arial"/>
              </a:rPr>
              <a:t>Metodiky a infografiky</a:t>
            </a:r>
            <a:endParaRPr lang="cs-CZ" dirty="0"/>
          </a:p>
          <a:p>
            <a:pPr lvl="1"/>
            <a:endParaRPr lang="cs-CZ" sz="2000" dirty="0">
              <a:solidFill>
                <a:srgbClr val="000000"/>
              </a:solidFill>
              <a:latin typeface="Aptos"/>
              <a:cs typeface="Arial"/>
            </a:endParaRPr>
          </a:p>
          <a:p>
            <a:r>
              <a:rPr lang="cs-CZ" sz="2200" b="1" dirty="0">
                <a:solidFill>
                  <a:srgbClr val="72BDE9"/>
                </a:solidFill>
                <a:latin typeface="Aptos"/>
                <a:cs typeface="Arial"/>
              </a:rPr>
              <a:t>UDÁLOSTI</a:t>
            </a:r>
            <a:endParaRPr lang="cs-CZ" sz="2400" b="1" dirty="0">
              <a:solidFill>
                <a:srgbClr val="72BDE9"/>
              </a:solidFill>
              <a:latin typeface="Aptos"/>
              <a:ea typeface="Calibri"/>
              <a:cs typeface="Arial"/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cs-CZ" sz="2000" dirty="0">
                <a:latin typeface="Aptos"/>
                <a:cs typeface="Arial"/>
              </a:rPr>
              <a:t>Střední článek podpory:</a:t>
            </a:r>
          </a:p>
          <a:p>
            <a:pPr marL="1257300" lvl="2" indent="-342900">
              <a:buFont typeface="Arial"/>
              <a:buChar char="•"/>
            </a:pPr>
            <a:r>
              <a:rPr lang="cs-CZ" sz="2000" dirty="0">
                <a:latin typeface="Aptos"/>
                <a:cs typeface="Arial"/>
              </a:rPr>
              <a:t>Odborný panel k </a:t>
            </a:r>
            <a:r>
              <a:rPr lang="cs-CZ" sz="2000" err="1">
                <a:latin typeface="Aptos"/>
                <a:cs typeface="Arial"/>
              </a:rPr>
              <a:t>odkladové</a:t>
            </a:r>
            <a:r>
              <a:rPr lang="cs-CZ" sz="2000" dirty="0">
                <a:latin typeface="Aptos"/>
                <a:cs typeface="Arial"/>
              </a:rPr>
              <a:t> novele</a:t>
            </a:r>
          </a:p>
          <a:p>
            <a:pPr marL="1257300" lvl="2" indent="-342900">
              <a:buFont typeface="Arial"/>
              <a:buChar char="•"/>
            </a:pPr>
            <a:r>
              <a:rPr lang="cs-CZ" sz="2000" dirty="0">
                <a:latin typeface="Aptos"/>
                <a:cs typeface="Arial"/>
              </a:rPr>
              <a:t>Krajské konference k financování </a:t>
            </a:r>
            <a:r>
              <a:rPr lang="cs-CZ" sz="2000" dirty="0" err="1">
                <a:latin typeface="Aptos"/>
                <a:cs typeface="Arial"/>
              </a:rPr>
              <a:t>nepedagogů</a:t>
            </a:r>
            <a:endParaRPr lang="cs-CZ" sz="2000" dirty="0">
              <a:latin typeface="Aptos"/>
              <a:cs typeface="Arial"/>
            </a:endParaRPr>
          </a:p>
          <a:p>
            <a:pPr marL="1257300" lvl="2" indent="-342900">
              <a:buFont typeface="Arial"/>
              <a:buChar char="•"/>
            </a:pPr>
            <a:r>
              <a:rPr lang="cs-CZ" sz="2000" dirty="0">
                <a:latin typeface="Aptos"/>
                <a:cs typeface="Arial"/>
              </a:rPr>
              <a:t>Program VIP Slučování</a:t>
            </a:r>
            <a:endParaRPr lang="cs-CZ" sz="2000"/>
          </a:p>
          <a:p>
            <a:pPr marL="1257300" lvl="2" indent="-342900">
              <a:buFont typeface="Arial"/>
              <a:buChar char="•"/>
            </a:pPr>
            <a:r>
              <a:rPr lang="cs-CZ" sz="2000" dirty="0">
                <a:latin typeface="Aptos"/>
                <a:cs typeface="Arial"/>
              </a:rPr>
              <a:t>Rok v ředitelně</a:t>
            </a:r>
            <a:endParaRPr lang="cs-CZ" sz="200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cs-CZ" sz="2000" dirty="0">
                <a:latin typeface="Aptos"/>
                <a:cs typeface="Arial"/>
              </a:rPr>
              <a:t>Národní pedagogický institut</a:t>
            </a:r>
          </a:p>
        </p:txBody>
      </p:sp>
    </p:spTree>
    <p:extLst>
      <p:ext uri="{BB962C8B-B14F-4D97-AF65-F5344CB8AC3E}">
        <p14:creationId xmlns:p14="http://schemas.microsoft.com/office/powerpoint/2010/main" val="8720689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Obrázek 2" descr="Obsah obrázku text, snímek obrazovky, design&#10;&#10;Obsah generovaný pomocí AI může být nesprávný.">
            <a:extLst>
              <a:ext uri="{FF2B5EF4-FFF2-40B4-BE49-F238E27FC236}">
                <a16:creationId xmlns:a16="http://schemas.microsoft.com/office/drawing/2014/main" id="{EAD8D818-31CF-5FFD-1B83-D43EB49224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82452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F2697B-F89D-915F-36D4-17EB70EC57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 descr="Obsah obrázku snímek obrazovky, text&#10;&#10;Obsah vygenerovaný umělou inteligencí může být nesprávný.">
            <a:extLst>
              <a:ext uri="{FF2B5EF4-FFF2-40B4-BE49-F238E27FC236}">
                <a16:creationId xmlns:a16="http://schemas.microsoft.com/office/drawing/2014/main" id="{E25BCA44-58A8-9E22-54DA-0E27ACEA49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4" y="0"/>
            <a:ext cx="12181172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C907057-B626-8FD0-2F37-B76B860900A1}"/>
              </a:ext>
            </a:extLst>
          </p:cNvPr>
          <p:cNvSpPr txBox="1"/>
          <p:nvPr/>
        </p:nvSpPr>
        <p:spPr>
          <a:xfrm>
            <a:off x="937846" y="1705708"/>
            <a:ext cx="10410092" cy="443198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800100" indent="-342900" algn="l" rtl="0">
              <a:buFont typeface="Arial"/>
              <a:buChar char="•"/>
            </a:pPr>
            <a:r>
              <a:rPr lang="cs-CZ" sz="2400" dirty="0">
                <a:solidFill>
                  <a:srgbClr val="000000"/>
                </a:solidFill>
                <a:latin typeface="Aptos"/>
                <a:ea typeface="Aptos"/>
                <a:cs typeface="Aptos"/>
              </a:rPr>
              <a:t>Rozšíření</a:t>
            </a:r>
            <a:r>
              <a:rPr lang="cs-CZ" sz="2400" kern="1200" dirty="0">
                <a:solidFill>
                  <a:srgbClr val="000000"/>
                </a:solidFill>
                <a:latin typeface="Aptos"/>
                <a:ea typeface="Aptos"/>
                <a:cs typeface="Aptos"/>
              </a:rPr>
              <a:t> dostupnosti služeb </a:t>
            </a:r>
            <a:r>
              <a:rPr lang="cs-CZ" sz="2400" b="1" kern="1200" dirty="0">
                <a:solidFill>
                  <a:srgbClr val="000000"/>
                </a:solidFill>
                <a:latin typeface="Aptos"/>
                <a:ea typeface="Aptos"/>
                <a:cs typeface="Aptos"/>
              </a:rPr>
              <a:t>školních psychologů, speciálních a sociálních pedagogů na ZŠ</a:t>
            </a:r>
            <a:r>
              <a:rPr lang="cs-CZ" sz="2400" b="1" dirty="0">
                <a:solidFill>
                  <a:srgbClr val="000000"/>
                </a:solidFill>
                <a:latin typeface="Aptos"/>
                <a:ea typeface="Aptos"/>
                <a:cs typeface="Aptos"/>
              </a:rPr>
              <a:t>.</a:t>
            </a:r>
            <a:endParaRPr lang="en-US" dirty="0"/>
          </a:p>
          <a:p>
            <a:pPr marL="800100" indent="-342900" algn="l" rtl="0">
              <a:buFont typeface="Arial"/>
              <a:buChar char="•"/>
            </a:pPr>
            <a:r>
              <a:rPr lang="cs-CZ" sz="2400" dirty="0">
                <a:solidFill>
                  <a:srgbClr val="000000"/>
                </a:solidFill>
                <a:latin typeface="Aptos"/>
                <a:ea typeface="Aptos"/>
                <a:cs typeface="Aptos"/>
              </a:rPr>
              <a:t>Posílení</a:t>
            </a:r>
            <a:r>
              <a:rPr lang="cs-CZ" sz="2400" kern="1200" dirty="0">
                <a:solidFill>
                  <a:srgbClr val="000000"/>
                </a:solidFill>
                <a:latin typeface="Aptos"/>
                <a:ea typeface="Aptos"/>
                <a:cs typeface="Aptos"/>
              </a:rPr>
              <a:t> profesní stability těchto pozic a jejich financování</a:t>
            </a:r>
            <a:r>
              <a:rPr lang="cs-CZ" sz="2400" dirty="0">
                <a:solidFill>
                  <a:srgbClr val="000000"/>
                </a:solidFill>
                <a:latin typeface="Aptos"/>
                <a:ea typeface="Aptos"/>
                <a:cs typeface="Aptos"/>
              </a:rPr>
              <a:t>.</a:t>
            </a:r>
            <a:endParaRPr lang="cs-CZ" sz="2400" kern="1200" dirty="0">
              <a:solidFill>
                <a:srgbClr val="000000"/>
              </a:solidFill>
              <a:latin typeface="Aptos"/>
              <a:ea typeface="Aptos"/>
              <a:cs typeface="Aptos"/>
            </a:endParaRPr>
          </a:p>
          <a:p>
            <a:pPr marL="800100" indent="-342900" algn="l" rtl="0">
              <a:buFont typeface="Arial"/>
              <a:buChar char="•"/>
            </a:pPr>
            <a:r>
              <a:rPr lang="cs-CZ" sz="2400" dirty="0">
                <a:solidFill>
                  <a:srgbClr val="000000"/>
                </a:solidFill>
                <a:latin typeface="Aptos"/>
                <a:ea typeface="Aptos"/>
                <a:cs typeface="Arial"/>
              </a:rPr>
              <a:t>Nově</a:t>
            </a:r>
            <a:r>
              <a:rPr lang="cs-CZ" sz="2400" kern="1200" dirty="0">
                <a:solidFill>
                  <a:srgbClr val="000000"/>
                </a:solidFill>
                <a:latin typeface="Aptos"/>
                <a:ea typeface="Aptos"/>
                <a:cs typeface="Arial"/>
              </a:rPr>
              <a:t> stanoveno:</a:t>
            </a:r>
          </a:p>
          <a:p>
            <a:pPr marL="1257300" indent="-342900" algn="l" rtl="0">
              <a:buFont typeface="Arial"/>
              <a:buChar char="•"/>
            </a:pPr>
            <a:r>
              <a:rPr lang="cs-CZ" sz="2400" kern="1200" dirty="0">
                <a:solidFill>
                  <a:srgbClr val="000000"/>
                </a:solidFill>
                <a:latin typeface="Aptos"/>
                <a:ea typeface="Aptos"/>
                <a:cs typeface="Arial"/>
              </a:rPr>
              <a:t>od 1.1.2026 nárokové financování pro ZŠ se 180 + prostřednictvím </a:t>
            </a:r>
            <a:r>
              <a:rPr lang="cs-CZ" sz="2400" kern="1200" dirty="0" err="1">
                <a:solidFill>
                  <a:srgbClr val="000000"/>
                </a:solidFill>
                <a:latin typeface="Aptos"/>
                <a:ea typeface="Aptos"/>
                <a:cs typeface="Arial"/>
              </a:rPr>
              <a:t>PHPmax</a:t>
            </a:r>
            <a:endParaRPr lang="cs-CZ" sz="2400" kern="1200" dirty="0">
              <a:solidFill>
                <a:srgbClr val="000000"/>
              </a:solidFill>
              <a:latin typeface="Aptos"/>
              <a:ea typeface="Aptos"/>
              <a:cs typeface="Arial"/>
            </a:endParaRPr>
          </a:p>
          <a:p>
            <a:pPr marL="1257300" indent="-342900" algn="l" rtl="0">
              <a:buFont typeface="Arial"/>
              <a:buChar char="•"/>
            </a:pPr>
            <a:r>
              <a:rPr lang="cs-CZ" sz="2400" kern="1200" dirty="0">
                <a:solidFill>
                  <a:srgbClr val="000000"/>
                </a:solidFill>
                <a:latin typeface="Aptos"/>
                <a:ea typeface="Aptos"/>
                <a:cs typeface="Arial"/>
              </a:rPr>
              <a:t>od 1.1.2029 povinnost zajistit podpůrné pozice  v ZŠ 180+</a:t>
            </a:r>
          </a:p>
          <a:p>
            <a:pPr marL="1257300" indent="-342900">
              <a:buFont typeface="Arial"/>
              <a:buChar char="•"/>
            </a:pPr>
            <a:r>
              <a:rPr lang="cs-CZ" sz="2400" kern="1200" dirty="0">
                <a:solidFill>
                  <a:srgbClr val="000000"/>
                </a:solidFill>
                <a:latin typeface="Aptos"/>
                <a:ea typeface="Aptos"/>
                <a:cs typeface="Arial"/>
              </a:rPr>
              <a:t>ZŠ do 180 žáků nový rozsah podpůrných opatření „školní psycholog“ nebo „školní speciální pedagog“</a:t>
            </a:r>
            <a:endParaRPr lang="cs-CZ" sz="2400" dirty="0">
              <a:cs typeface="Arial"/>
            </a:endParaRPr>
          </a:p>
          <a:p>
            <a:pPr marL="914400"/>
            <a:endParaRPr lang="cs-CZ" sz="2400" dirty="0">
              <a:cs typeface="Arial"/>
            </a:endParaRPr>
          </a:p>
          <a:p>
            <a:pPr marL="914400"/>
            <a:r>
              <a:rPr lang="cs-CZ" sz="2400" dirty="0">
                <a:cs typeface="Arial"/>
              </a:rPr>
              <a:t>Tématu jsme se věnovali podrobně v říjnovém </a:t>
            </a:r>
            <a:r>
              <a:rPr lang="cs-CZ" sz="2400" dirty="0">
                <a:cs typeface="Arial"/>
                <a:hlinkClick r:id="rId4"/>
              </a:rPr>
              <a:t>Infoservisu speciál</a:t>
            </a:r>
            <a:r>
              <a:rPr lang="cs-CZ" sz="2400" dirty="0">
                <a:solidFill>
                  <a:srgbClr val="000000"/>
                </a:solidFill>
                <a:cs typeface="Arial"/>
              </a:rPr>
              <a:t>.</a:t>
            </a:r>
            <a:r>
              <a:rPr lang="cs-CZ" sz="2400" dirty="0">
                <a:solidFill>
                  <a:srgbClr val="FF0000"/>
                </a:solidFill>
                <a:cs typeface="Arial"/>
              </a:rPr>
              <a:t> </a:t>
            </a:r>
            <a:endParaRPr lang="cs-CZ" sz="2400" dirty="0">
              <a:cs typeface="Arial"/>
            </a:endParaRPr>
          </a:p>
          <a:p>
            <a:pPr algn="ctr"/>
            <a:endParaRPr lang="en-US">
              <a:cs typeface="Arial"/>
            </a:endParaRP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EB26532D-6F17-BC92-BD78-D5E87975753E}"/>
              </a:ext>
            </a:extLst>
          </p:cNvPr>
          <p:cNvSpPr txBox="1"/>
          <p:nvPr/>
        </p:nvSpPr>
        <p:spPr>
          <a:xfrm>
            <a:off x="1148794" y="765937"/>
            <a:ext cx="10196564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s-CZ" sz="4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Aptos Display"/>
                <a:ea typeface="Open Sans Extrabold"/>
                <a:cs typeface="Open Sans Extrabold"/>
                <a:sym typeface="League Spartan"/>
              </a:rPr>
              <a:t>INSTITUCIONALIZACE PODPŮRNÝCH POZIC</a:t>
            </a:r>
            <a:endParaRPr lang="en-US" dirty="0">
              <a:solidFill>
                <a:schemeClr val="tx2">
                  <a:lumMod val="75000"/>
                  <a:lumOff val="25000"/>
                </a:schemeClr>
              </a:solidFill>
              <a:sym typeface="League Spartan"/>
            </a:endParaRPr>
          </a:p>
        </p:txBody>
      </p:sp>
    </p:spTree>
    <p:extLst>
      <p:ext uri="{BB962C8B-B14F-4D97-AF65-F5344CB8AC3E}">
        <p14:creationId xmlns:p14="http://schemas.microsoft.com/office/powerpoint/2010/main" val="29412340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Obrázek 2" descr="Obsah obrázku text, snímek obrazovky, design&#10;&#10;Obsah generovaný pomocí AI může být nesprávný.">
            <a:extLst>
              <a:ext uri="{FF2B5EF4-FFF2-40B4-BE49-F238E27FC236}">
                <a16:creationId xmlns:a16="http://schemas.microsoft.com/office/drawing/2014/main" id="{D33B393D-1291-FFBC-5B1D-9C79EDB720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71560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9173D4-8083-B5D7-3A3A-EF28E9EE67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Obsah obrázku text, snímek obrazovky&#10;&#10;Obsah vygenerovaný umělou inteligencí může být nesprávný.">
            <a:extLst>
              <a:ext uri="{FF2B5EF4-FFF2-40B4-BE49-F238E27FC236}">
                <a16:creationId xmlns:a16="http://schemas.microsoft.com/office/drawing/2014/main" id="{5FA087B1-FB97-BCC6-6AF4-49594DBFDB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7" y="-1456"/>
            <a:ext cx="12193872" cy="6896100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5A1933F8-1BF0-579F-1525-35CFB2F1D2D0}"/>
              </a:ext>
            </a:extLst>
          </p:cNvPr>
          <p:cNvSpPr txBox="1"/>
          <p:nvPr/>
        </p:nvSpPr>
        <p:spPr>
          <a:xfrm>
            <a:off x="1436606" y="729926"/>
            <a:ext cx="9481457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s-CZ" sz="4000" b="1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  <a:ea typeface="Open Sans Extrabold"/>
                <a:cs typeface="Open Sans Extrabold"/>
                <a:sym typeface="League Spartan"/>
              </a:rPr>
              <a:t>STŘEDNÍ ČLÁNEK PODPORY</a:t>
            </a:r>
            <a:endParaRPr lang="cs-CZ" sz="4000" b="1">
              <a:solidFill>
                <a:schemeClr val="tx2">
                  <a:lumMod val="75000"/>
                  <a:lumOff val="25000"/>
                </a:schemeClr>
              </a:solidFill>
              <a:latin typeface="+mj-lt"/>
              <a:ea typeface="Open Sans Extrabold"/>
              <a:cs typeface="Open Sans Extrabold"/>
            </a:endParaRP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0CD5B0D3-6BCF-89D4-A617-9C5349A6052E}"/>
              </a:ext>
            </a:extLst>
          </p:cNvPr>
          <p:cNvSpPr txBox="1"/>
          <p:nvPr/>
        </p:nvSpPr>
        <p:spPr>
          <a:xfrm>
            <a:off x="1360406" y="1753497"/>
            <a:ext cx="901536" cy="147219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endParaRPr lang="en-US" sz="4000"/>
          </a:p>
          <a:p>
            <a:endParaRPr lang="cs-CZ" sz="2800">
              <a:solidFill>
                <a:srgbClr val="72BDE9"/>
              </a:solidFill>
              <a:ea typeface="+mn-lt"/>
              <a:cs typeface="+mn-lt"/>
            </a:endParaRPr>
          </a:p>
          <a:p>
            <a:pPr>
              <a:spcBef>
                <a:spcPts val="200"/>
              </a:spcBef>
              <a:spcAft>
                <a:spcPts val="200"/>
              </a:spcAft>
            </a:pPr>
            <a:endParaRPr lang="cs-CZ" sz="2000"/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C4199AF2-9EC9-6874-4668-3C6A6F68D13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299982" y="1439351"/>
            <a:ext cx="4747260" cy="389068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F08438E-F68F-60E6-D701-200677901426}"/>
              </a:ext>
            </a:extLst>
          </p:cNvPr>
          <p:cNvSpPr txBox="1"/>
          <p:nvPr/>
        </p:nvSpPr>
        <p:spPr>
          <a:xfrm>
            <a:off x="1603385" y="5800860"/>
            <a:ext cx="9445237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2000">
                <a:ea typeface="+mn-lt"/>
                <a:cs typeface="+mn-lt"/>
              </a:rPr>
              <a:t>Veškeré kontakty na týmy Středního článku podpory naleznete na </a:t>
            </a:r>
            <a:r>
              <a:rPr lang="cs-CZ" sz="2000" dirty="0">
                <a:ea typeface="+mn-lt"/>
                <a:cs typeface="+mn-lt"/>
                <a:hlinkClick r:id="rId6"/>
              </a:rPr>
              <a:t>edu.gov.cz</a:t>
            </a:r>
            <a:r>
              <a:rPr lang="en-US" sz="2000">
                <a:ea typeface="+mn-lt"/>
                <a:cs typeface="+mn-lt"/>
              </a:rPr>
              <a:t>.</a:t>
            </a:r>
            <a:endParaRPr lang="en-US" sz="200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B6F8020-9947-E50F-B16B-79309F88E94C}"/>
              </a:ext>
            </a:extLst>
          </p:cNvPr>
          <p:cNvSpPr txBox="1"/>
          <p:nvPr/>
        </p:nvSpPr>
        <p:spPr>
          <a:xfrm>
            <a:off x="1599119" y="2121772"/>
            <a:ext cx="4501660" cy="32104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lnSpc>
                <a:spcPts val="2239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800" b="1" dirty="0" err="1">
                <a:solidFill>
                  <a:srgbClr val="72BDE9"/>
                </a:solidFill>
                <a:latin typeface="Aptos Display"/>
              </a:rPr>
              <a:t>Centrála</a:t>
            </a:r>
            <a:r>
              <a:rPr lang="en-US" sz="2800" b="1" dirty="0">
                <a:solidFill>
                  <a:srgbClr val="72BDE9"/>
                </a:solidFill>
                <a:latin typeface="Aptos Display"/>
              </a:rPr>
              <a:t>:</a:t>
            </a:r>
            <a:endParaRPr lang="cs-CZ" sz="2800" b="1" dirty="0">
              <a:solidFill>
                <a:srgbClr val="72BDE9"/>
              </a:solidFill>
              <a:latin typeface="Aptos Display"/>
            </a:endParaRPr>
          </a:p>
          <a:p>
            <a:pPr>
              <a:lnSpc>
                <a:spcPts val="2239"/>
              </a:lnSpc>
              <a:spcBef>
                <a:spcPct val="0"/>
              </a:spcBef>
              <a:spcAft>
                <a:spcPct val="0"/>
              </a:spcAft>
            </a:pPr>
            <a:endParaRPr lang="en-US" sz="2400">
              <a:solidFill>
                <a:srgbClr val="06508C"/>
              </a:solidFill>
              <a:latin typeface="Aptos Display"/>
            </a:endParaRPr>
          </a:p>
          <a:p>
            <a:pPr marL="342900" indent="-342900">
              <a:lnSpc>
                <a:spcPts val="2239"/>
              </a:lnSpc>
              <a:spcBef>
                <a:spcPct val="0"/>
              </a:spcBef>
              <a:spcAft>
                <a:spcPct val="0"/>
              </a:spcAft>
              <a:buFont typeface="Arial"/>
              <a:buChar char="•"/>
            </a:pPr>
            <a:r>
              <a:rPr lang="en-US" sz="2000" dirty="0" err="1">
                <a:solidFill>
                  <a:srgbClr val="06508C"/>
                </a:solidFill>
                <a:latin typeface="Aptos Display"/>
              </a:rPr>
              <a:t>Oddělení</a:t>
            </a:r>
            <a:r>
              <a:rPr lang="en-US" sz="2000" dirty="0">
                <a:solidFill>
                  <a:srgbClr val="06508C"/>
                </a:solidFill>
                <a:latin typeface="Aptos Display"/>
              </a:rPr>
              <a:t> </a:t>
            </a:r>
            <a:r>
              <a:rPr lang="en-US" sz="2000" dirty="0" err="1">
                <a:solidFill>
                  <a:srgbClr val="06508C"/>
                </a:solidFill>
                <a:latin typeface="Aptos Display"/>
              </a:rPr>
              <a:t>projektového</a:t>
            </a:r>
            <a:r>
              <a:rPr lang="en-US" sz="2000" dirty="0">
                <a:solidFill>
                  <a:srgbClr val="06508C"/>
                </a:solidFill>
                <a:latin typeface="Aptos Display"/>
              </a:rPr>
              <a:t> </a:t>
            </a:r>
            <a:r>
              <a:rPr lang="en-US" sz="2000" dirty="0" err="1">
                <a:solidFill>
                  <a:srgbClr val="06508C"/>
                </a:solidFill>
                <a:latin typeface="Aptos Display"/>
              </a:rPr>
              <a:t>řízení</a:t>
            </a:r>
            <a:endParaRPr lang="en-US" sz="2000" dirty="0">
              <a:solidFill>
                <a:srgbClr val="06508C"/>
              </a:solidFill>
              <a:latin typeface="Aptos Display"/>
            </a:endParaRPr>
          </a:p>
          <a:p>
            <a:pPr marL="342900" indent="-342900">
              <a:lnSpc>
                <a:spcPts val="2239"/>
              </a:lnSpc>
              <a:spcBef>
                <a:spcPct val="0"/>
              </a:spcBef>
              <a:spcAft>
                <a:spcPct val="0"/>
              </a:spcAft>
              <a:buFont typeface="Arial"/>
              <a:buChar char="•"/>
            </a:pPr>
            <a:r>
              <a:rPr lang="en-US" sz="2000" dirty="0" err="1">
                <a:solidFill>
                  <a:srgbClr val="06508C"/>
                </a:solidFill>
                <a:latin typeface="Aptos Display"/>
              </a:rPr>
              <a:t>Oddělení</a:t>
            </a:r>
            <a:r>
              <a:rPr lang="en-US" sz="2000" dirty="0">
                <a:solidFill>
                  <a:srgbClr val="06508C"/>
                </a:solidFill>
                <a:latin typeface="Aptos Display"/>
              </a:rPr>
              <a:t> </a:t>
            </a:r>
            <a:r>
              <a:rPr lang="en-US" sz="2000" dirty="0" err="1">
                <a:solidFill>
                  <a:srgbClr val="06508C"/>
                </a:solidFill>
                <a:latin typeface="Aptos Display"/>
              </a:rPr>
              <a:t>metodické</a:t>
            </a:r>
            <a:r>
              <a:rPr lang="en-US" sz="2000" dirty="0">
                <a:solidFill>
                  <a:srgbClr val="06508C"/>
                </a:solidFill>
                <a:latin typeface="Aptos Display"/>
              </a:rPr>
              <a:t> </a:t>
            </a:r>
            <a:r>
              <a:rPr lang="en-US" sz="2000" dirty="0" err="1">
                <a:solidFill>
                  <a:srgbClr val="06508C"/>
                </a:solidFill>
                <a:latin typeface="Aptos Display"/>
              </a:rPr>
              <a:t>podpory</a:t>
            </a:r>
          </a:p>
          <a:p>
            <a:pPr marL="342900" indent="-342900">
              <a:lnSpc>
                <a:spcPts val="2239"/>
              </a:lnSpc>
              <a:spcBef>
                <a:spcPct val="0"/>
              </a:spcBef>
              <a:spcAft>
                <a:spcPct val="0"/>
              </a:spcAft>
              <a:buFont typeface="Arial"/>
              <a:buChar char="•"/>
            </a:pPr>
            <a:r>
              <a:rPr lang="en-US" sz="2000" dirty="0" err="1">
                <a:solidFill>
                  <a:srgbClr val="06508C"/>
                </a:solidFill>
                <a:latin typeface="Aptos Display"/>
              </a:rPr>
              <a:t>Oddělení</a:t>
            </a:r>
            <a:r>
              <a:rPr lang="en-US" sz="2000" dirty="0">
                <a:solidFill>
                  <a:srgbClr val="06508C"/>
                </a:solidFill>
                <a:latin typeface="Aptos Display"/>
              </a:rPr>
              <a:t> pro </a:t>
            </a:r>
            <a:r>
              <a:rPr lang="en-US" sz="2000" dirty="0" err="1">
                <a:solidFill>
                  <a:srgbClr val="06508C"/>
                </a:solidFill>
                <a:latin typeface="Aptos Display"/>
              </a:rPr>
              <a:t>komunikaci</a:t>
            </a:r>
            <a:r>
              <a:rPr lang="en-US" sz="2000" dirty="0">
                <a:solidFill>
                  <a:srgbClr val="06508C"/>
                </a:solidFill>
                <a:latin typeface="Aptos Display"/>
              </a:rPr>
              <a:t> a </a:t>
            </a:r>
            <a:r>
              <a:rPr lang="en-US" sz="2000" dirty="0" err="1">
                <a:solidFill>
                  <a:srgbClr val="06508C"/>
                </a:solidFill>
                <a:latin typeface="Aptos Display"/>
              </a:rPr>
              <a:t>spolupráci</a:t>
            </a:r>
            <a:endParaRPr lang="en-US" sz="2000" dirty="0">
              <a:solidFill>
                <a:srgbClr val="06508C"/>
              </a:solidFill>
              <a:latin typeface="Aptos Display"/>
            </a:endParaRPr>
          </a:p>
          <a:p>
            <a:pPr marL="342900" indent="-342900">
              <a:lnSpc>
                <a:spcPts val="2239"/>
              </a:lnSpc>
              <a:spcBef>
                <a:spcPct val="0"/>
              </a:spcBef>
              <a:spcAft>
                <a:spcPct val="0"/>
              </a:spcAft>
              <a:buFont typeface="Arial"/>
              <a:buChar char="•"/>
            </a:pPr>
            <a:r>
              <a:rPr lang="en-US" sz="2000" dirty="0" err="1">
                <a:solidFill>
                  <a:srgbClr val="06508C"/>
                </a:solidFill>
                <a:latin typeface="Aptos Display"/>
              </a:rPr>
              <a:t>Oddělení</a:t>
            </a:r>
            <a:r>
              <a:rPr lang="en-US" sz="2000" dirty="0">
                <a:solidFill>
                  <a:srgbClr val="06508C"/>
                </a:solidFill>
                <a:latin typeface="Aptos Display"/>
              </a:rPr>
              <a:t> </a:t>
            </a:r>
            <a:r>
              <a:rPr lang="en-US" sz="2000" dirty="0" err="1">
                <a:solidFill>
                  <a:srgbClr val="06508C"/>
                </a:solidFill>
                <a:latin typeface="Aptos Display"/>
              </a:rPr>
              <a:t>regionální</a:t>
            </a:r>
            <a:r>
              <a:rPr lang="en-US" sz="2000" dirty="0">
                <a:solidFill>
                  <a:srgbClr val="06508C"/>
                </a:solidFill>
                <a:latin typeface="Aptos Display"/>
              </a:rPr>
              <a:t> </a:t>
            </a:r>
            <a:r>
              <a:rPr lang="en-US" sz="2000" dirty="0" err="1">
                <a:solidFill>
                  <a:srgbClr val="06508C"/>
                </a:solidFill>
                <a:latin typeface="Aptos Display"/>
              </a:rPr>
              <a:t>podpory</a:t>
            </a:r>
            <a:endParaRPr lang="en-US" sz="2000" dirty="0">
              <a:solidFill>
                <a:srgbClr val="06508C"/>
              </a:solidFill>
              <a:latin typeface="Aptos Display"/>
            </a:endParaRPr>
          </a:p>
          <a:p>
            <a:pPr>
              <a:lnSpc>
                <a:spcPts val="2239"/>
              </a:lnSpc>
              <a:spcBef>
                <a:spcPct val="0"/>
              </a:spcBef>
              <a:spcAft>
                <a:spcPct val="0"/>
              </a:spcAft>
            </a:pPr>
            <a:endParaRPr lang="en-US" sz="2400">
              <a:solidFill>
                <a:srgbClr val="06508C"/>
              </a:solidFill>
              <a:latin typeface="Aptos Display"/>
            </a:endParaRPr>
          </a:p>
          <a:p>
            <a:pPr>
              <a:lnSpc>
                <a:spcPts val="2239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800" b="1" dirty="0" err="1">
                <a:solidFill>
                  <a:srgbClr val="72BDE9"/>
                </a:solidFill>
                <a:latin typeface="Aptos Display"/>
              </a:rPr>
              <a:t>Regiony</a:t>
            </a:r>
            <a:r>
              <a:rPr lang="en-US" sz="2800" b="1" dirty="0">
                <a:solidFill>
                  <a:srgbClr val="72BDE9"/>
                </a:solidFill>
                <a:latin typeface="Aptos Display"/>
              </a:rPr>
              <a:t>:</a:t>
            </a:r>
          </a:p>
          <a:p>
            <a:pPr>
              <a:lnSpc>
                <a:spcPts val="2239"/>
              </a:lnSpc>
              <a:spcBef>
                <a:spcPct val="0"/>
              </a:spcBef>
              <a:spcAft>
                <a:spcPct val="0"/>
              </a:spcAft>
            </a:pPr>
            <a:endParaRPr lang="en-US" sz="2400" b="1">
              <a:solidFill>
                <a:srgbClr val="72BDE9"/>
              </a:solidFill>
              <a:latin typeface="Aptos Display"/>
            </a:endParaRPr>
          </a:p>
          <a:p>
            <a:pPr marL="342900" indent="-342900">
              <a:lnSpc>
                <a:spcPts val="2239"/>
              </a:lnSpc>
              <a:spcBef>
                <a:spcPct val="0"/>
              </a:spcBef>
              <a:spcAft>
                <a:spcPct val="0"/>
              </a:spcAft>
              <a:buFont typeface="Arial"/>
              <a:buChar char="•"/>
            </a:pPr>
            <a:r>
              <a:rPr lang="en-US" sz="2000" dirty="0">
                <a:solidFill>
                  <a:srgbClr val="06508C"/>
                </a:solidFill>
                <a:latin typeface="Aptos Display"/>
              </a:rPr>
              <a:t>13 </a:t>
            </a:r>
            <a:r>
              <a:rPr lang="en-US" sz="2000" dirty="0" err="1">
                <a:solidFill>
                  <a:srgbClr val="06508C"/>
                </a:solidFill>
                <a:latin typeface="Aptos Display"/>
              </a:rPr>
              <a:t>odborných</a:t>
            </a:r>
            <a:r>
              <a:rPr lang="en-US" sz="2000" dirty="0">
                <a:solidFill>
                  <a:srgbClr val="06508C"/>
                </a:solidFill>
                <a:latin typeface="Aptos Display"/>
              </a:rPr>
              <a:t> </a:t>
            </a:r>
            <a:r>
              <a:rPr lang="en-US" sz="2000" dirty="0" err="1">
                <a:solidFill>
                  <a:srgbClr val="06508C"/>
                </a:solidFill>
                <a:latin typeface="Aptos Display"/>
              </a:rPr>
              <a:t>krajských</a:t>
            </a:r>
            <a:r>
              <a:rPr lang="en-US" sz="2000" dirty="0">
                <a:solidFill>
                  <a:srgbClr val="06508C"/>
                </a:solidFill>
                <a:latin typeface="Aptos Display"/>
              </a:rPr>
              <a:t> </a:t>
            </a:r>
            <a:r>
              <a:rPr lang="en-US" sz="2000" dirty="0" err="1">
                <a:solidFill>
                  <a:srgbClr val="06508C"/>
                </a:solidFill>
                <a:latin typeface="Aptos Display"/>
              </a:rPr>
              <a:t>týmů</a:t>
            </a:r>
            <a:endParaRPr lang="en-US" sz="2000" dirty="0">
              <a:solidFill>
                <a:srgbClr val="06508C"/>
              </a:solidFill>
              <a:latin typeface="Aptos Display"/>
            </a:endParaRPr>
          </a:p>
          <a:p>
            <a:pPr>
              <a:lnSpc>
                <a:spcPts val="2239"/>
              </a:lnSpc>
              <a:spcBef>
                <a:spcPct val="0"/>
              </a:spcBef>
              <a:spcAft>
                <a:spcPct val="0"/>
              </a:spcAft>
            </a:pPr>
            <a:endParaRPr lang="cs-CZ" sz="2400">
              <a:solidFill>
                <a:srgbClr val="06508C"/>
              </a:solidFill>
              <a:latin typeface="Aptos Display"/>
            </a:endParaRPr>
          </a:p>
        </p:txBody>
      </p:sp>
    </p:spTree>
    <p:extLst>
      <p:ext uri="{BB962C8B-B14F-4D97-AF65-F5344CB8AC3E}">
        <p14:creationId xmlns:p14="http://schemas.microsoft.com/office/powerpoint/2010/main" val="35804094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1E22CF-2FA6-2310-7644-E68F43B5F5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text, snímek obrazovky&#10;&#10;Obsah vygenerovaný umělou inteligencí může být nesprávný.">
            <a:extLst>
              <a:ext uri="{FF2B5EF4-FFF2-40B4-BE49-F238E27FC236}">
                <a16:creationId xmlns:a16="http://schemas.microsoft.com/office/drawing/2014/main" id="{5FE43359-3902-E3F3-2FBC-4FD4517C59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1" y="-3048"/>
            <a:ext cx="12186586" cy="6861048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7C88B3B6-2868-0759-B4B5-F07C5D0B242B}"/>
              </a:ext>
            </a:extLst>
          </p:cNvPr>
          <p:cNvSpPr txBox="1"/>
          <p:nvPr/>
        </p:nvSpPr>
        <p:spPr>
          <a:xfrm>
            <a:off x="1343548" y="979687"/>
            <a:ext cx="9915210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s-CZ" sz="4000" b="1">
                <a:solidFill>
                  <a:schemeClr val="tx2">
                    <a:lumMod val="75000"/>
                    <a:lumOff val="25000"/>
                  </a:schemeClr>
                </a:solidFill>
                <a:latin typeface="Aptos"/>
                <a:ea typeface="Open Sans Extrabold"/>
                <a:cs typeface="Open Sans Extrabold"/>
                <a:sym typeface="League Spartan"/>
              </a:rPr>
              <a:t>KOMPAS</a:t>
            </a:r>
            <a:endParaRPr lang="cs-CZ" sz="4000" b="1">
              <a:solidFill>
                <a:schemeClr val="tx2">
                  <a:lumMod val="75000"/>
                  <a:lumOff val="25000"/>
                </a:schemeClr>
              </a:solidFill>
              <a:ea typeface="Open Sans Extrabold"/>
              <a:cs typeface="Open Sans Extrabold"/>
            </a:endParaRP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AE6CB08A-E6AB-8893-1D1B-B947EB1D3803}"/>
              </a:ext>
            </a:extLst>
          </p:cNvPr>
          <p:cNvSpPr txBox="1"/>
          <p:nvPr/>
        </p:nvSpPr>
        <p:spPr>
          <a:xfrm>
            <a:off x="1339404" y="2901580"/>
            <a:ext cx="9491120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l" rtl="0" fontAlgn="base">
              <a:lnSpc>
                <a:spcPts val="1200"/>
              </a:lnSpc>
              <a:buFont typeface="Arial" panose="020B0604020202020204" pitchFamily="34" charset="0"/>
              <a:buChar char="•"/>
            </a:pPr>
            <a:endParaRPr lang="cs-CZ" b="0" i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endParaRPr lang="cs-CZ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F19DC18-E88E-F74F-B8CC-8A93FF8021B9}"/>
              </a:ext>
            </a:extLst>
          </p:cNvPr>
          <p:cNvSpPr txBox="1"/>
          <p:nvPr/>
        </p:nvSpPr>
        <p:spPr>
          <a:xfrm>
            <a:off x="1126319" y="1937928"/>
            <a:ext cx="10421814" cy="369748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en-US" sz="2800" b="1" dirty="0" err="1">
                <a:solidFill>
                  <a:srgbClr val="72BDE9"/>
                </a:solidFill>
                <a:latin typeface="Aptos"/>
              </a:rPr>
              <a:t>Koordinace</a:t>
            </a:r>
            <a:r>
              <a:rPr lang="en-US" sz="2800" b="1" dirty="0">
                <a:solidFill>
                  <a:srgbClr val="72BDE9"/>
                </a:solidFill>
                <a:latin typeface="Aptos"/>
              </a:rPr>
              <a:t> </a:t>
            </a:r>
            <a:r>
              <a:rPr lang="en-US" sz="2800" b="1" dirty="0" err="1">
                <a:solidFill>
                  <a:srgbClr val="72BDE9"/>
                </a:solidFill>
                <a:latin typeface="Aptos"/>
              </a:rPr>
              <a:t>Metodické</a:t>
            </a:r>
            <a:r>
              <a:rPr lang="en-US" sz="2800" b="1" dirty="0">
                <a:solidFill>
                  <a:srgbClr val="72BDE9"/>
                </a:solidFill>
                <a:latin typeface="Aptos"/>
              </a:rPr>
              <a:t> </a:t>
            </a:r>
            <a:r>
              <a:rPr lang="en-US" sz="2800" b="1" dirty="0" err="1">
                <a:solidFill>
                  <a:srgbClr val="72BDE9"/>
                </a:solidFill>
                <a:latin typeface="Aptos"/>
              </a:rPr>
              <a:t>Podpory</a:t>
            </a:r>
            <a:r>
              <a:rPr lang="en-US" sz="2800" b="1" dirty="0">
                <a:solidFill>
                  <a:srgbClr val="72BDE9"/>
                </a:solidFill>
                <a:latin typeface="Aptos"/>
              </a:rPr>
              <a:t> a </a:t>
            </a:r>
            <a:r>
              <a:rPr lang="en-US" sz="2800" b="1" dirty="0" err="1">
                <a:solidFill>
                  <a:srgbClr val="72BDE9"/>
                </a:solidFill>
                <a:latin typeface="Aptos"/>
              </a:rPr>
              <a:t>Spolupráce</a:t>
            </a:r>
            <a:endParaRPr lang="en-US" sz="2800" b="1" dirty="0">
              <a:solidFill>
                <a:srgbClr val="72BDE9"/>
              </a:solidFill>
              <a:latin typeface="Aptos"/>
            </a:endParaRPr>
          </a:p>
          <a:p>
            <a:pPr marL="342900" indent="-342900" algn="just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cs-CZ" sz="2400" dirty="0">
                <a:hlinkClick r:id="rId4"/>
              </a:rPr>
              <a:t>Program KOMPAS</a:t>
            </a:r>
            <a:r>
              <a:rPr lang="cs-CZ" sz="2400" dirty="0"/>
              <a:t> je klíčovým nástrojem MŠMT ve strategii </a:t>
            </a:r>
            <a:r>
              <a:rPr lang="cs-CZ" sz="2400" b="1" dirty="0"/>
              <a:t>posilování role ředitelů škol.</a:t>
            </a:r>
          </a:p>
          <a:p>
            <a:pPr marL="342900" indent="-342900" algn="just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cs-CZ" sz="2400" dirty="0"/>
              <a:t>Klade důraz na rozvoj kompetencí vedoucích pracovníků ve školství, na jejich profesní růst a vytváření podmínek pro kvalitní pedagogické vedení. </a:t>
            </a:r>
          </a:p>
          <a:p>
            <a:pPr marL="342900" indent="-342900" algn="just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cs-CZ" sz="2400" dirty="0"/>
              <a:t>Program se skládá ze dvou hlavních forem podpory:</a:t>
            </a:r>
            <a:r>
              <a:rPr lang="cs-CZ" sz="2400" dirty="0">
                <a:solidFill>
                  <a:srgbClr val="000000"/>
                </a:solidFill>
                <a:latin typeface="Aptos"/>
                <a:cs typeface="Arial"/>
              </a:rPr>
              <a:t> komplexní balíček rozvojových opatření a mentoringová spolupráce mezi řediteli škol.</a:t>
            </a:r>
            <a:endParaRPr lang="cs-CZ" sz="2400" dirty="0">
              <a:solidFill>
                <a:srgbClr val="4C4C4C"/>
              </a:solidFill>
              <a:latin typeface="Aptos"/>
              <a:cs typeface="Arial"/>
            </a:endParaRPr>
          </a:p>
          <a:p>
            <a:pPr marL="342900" indent="-342900" algn="just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cs-CZ" sz="2400" dirty="0"/>
              <a:t>Spolupráce institucí: MŠMT - Střední článek podpory, Česká školní inspekce a Národní pedagogický institut ČR.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6721047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846060-6542-7B63-59B5-C9473F9DF6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text, snímek obrazovky&#10;&#10;Obsah vygenerovaný umělou inteligencí může být nesprávný.">
            <a:extLst>
              <a:ext uri="{FF2B5EF4-FFF2-40B4-BE49-F238E27FC236}">
                <a16:creationId xmlns:a16="http://schemas.microsoft.com/office/drawing/2014/main" id="{D24A7D1C-3A89-A8EE-EAB2-251BB969E8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1" y="-3048"/>
            <a:ext cx="12186586" cy="6861048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69698B81-D25D-EDAE-55F4-71A09E2AFD44}"/>
              </a:ext>
            </a:extLst>
          </p:cNvPr>
          <p:cNvSpPr txBox="1"/>
          <p:nvPr/>
        </p:nvSpPr>
        <p:spPr>
          <a:xfrm>
            <a:off x="1343548" y="979687"/>
            <a:ext cx="9915210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s-CZ" sz="4000" b="1">
                <a:solidFill>
                  <a:schemeClr val="tx2">
                    <a:lumMod val="75000"/>
                    <a:lumOff val="25000"/>
                  </a:schemeClr>
                </a:solidFill>
                <a:latin typeface="Aptos"/>
                <a:ea typeface="Open Sans Extrabold"/>
                <a:cs typeface="Open Sans Extrabold"/>
                <a:sym typeface="League Spartan"/>
              </a:rPr>
              <a:t>IT GURU</a:t>
            </a:r>
            <a:endParaRPr lang="cs-CZ" sz="4000" b="1">
              <a:solidFill>
                <a:schemeClr val="tx2">
                  <a:lumMod val="75000"/>
                  <a:lumOff val="25000"/>
                </a:schemeClr>
              </a:solidFill>
              <a:ea typeface="Open Sans Extrabold"/>
              <a:cs typeface="Open Sans Extrabold"/>
            </a:endParaRP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15E25639-D54D-A59F-8B9A-4CEEA05AD98B}"/>
              </a:ext>
            </a:extLst>
          </p:cNvPr>
          <p:cNvSpPr txBox="1"/>
          <p:nvPr/>
        </p:nvSpPr>
        <p:spPr>
          <a:xfrm>
            <a:off x="1339404" y="2901580"/>
            <a:ext cx="9491120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l" rtl="0" fontAlgn="base">
              <a:lnSpc>
                <a:spcPts val="1200"/>
              </a:lnSpc>
              <a:buFont typeface="Arial" panose="020B0604020202020204" pitchFamily="34" charset="0"/>
              <a:buChar char="•"/>
            </a:pPr>
            <a:endParaRPr lang="cs-CZ" b="0" i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endParaRPr lang="cs-CZ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AEB908C-A5DF-D73C-A1C1-55FC44D7D277}"/>
              </a:ext>
            </a:extLst>
          </p:cNvPr>
          <p:cNvSpPr txBox="1"/>
          <p:nvPr/>
        </p:nvSpPr>
        <p:spPr>
          <a:xfrm>
            <a:off x="1342219" y="1709328"/>
            <a:ext cx="10421814" cy="421653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endParaRPr lang="cs-CZ" sz="2400" b="1">
              <a:ea typeface="+mn-lt"/>
              <a:cs typeface="+mn-lt"/>
            </a:endParaRPr>
          </a:p>
          <a:p>
            <a:pPr algn="just"/>
            <a:r>
              <a:rPr lang="en-US" sz="2800" b="1" dirty="0">
                <a:solidFill>
                  <a:srgbClr val="72BDE9"/>
                </a:solidFill>
                <a:ea typeface="+mn-lt"/>
                <a:cs typeface="+mn-lt"/>
              </a:rPr>
              <a:t>Co </a:t>
            </a:r>
            <a:r>
              <a:rPr lang="en-US" sz="2800" b="1" dirty="0" err="1">
                <a:solidFill>
                  <a:srgbClr val="72BDE9"/>
                </a:solidFill>
                <a:ea typeface="+mn-lt"/>
                <a:cs typeface="+mn-lt"/>
              </a:rPr>
              <a:t>nabízí</a:t>
            </a:r>
            <a:r>
              <a:rPr lang="en-US" sz="2800" b="1" dirty="0">
                <a:solidFill>
                  <a:srgbClr val="72BDE9"/>
                </a:solidFill>
                <a:ea typeface="+mn-lt"/>
                <a:cs typeface="+mn-lt"/>
              </a:rPr>
              <a:t> IT GURU?</a:t>
            </a:r>
            <a:endParaRPr lang="cs-CZ" dirty="0"/>
          </a:p>
          <a:p>
            <a:pPr algn="just"/>
            <a:endParaRPr lang="cs-CZ" b="1" dirty="0">
              <a:ea typeface="+mn-lt"/>
              <a:cs typeface="+mn-lt"/>
            </a:endParaRPr>
          </a:p>
          <a:p>
            <a:pPr marL="342900" indent="-342900" algn="just">
              <a:buFont typeface="Arial"/>
              <a:buChar char="•"/>
            </a:pPr>
            <a:r>
              <a:rPr lang="cs-CZ" sz="2400" dirty="0">
                <a:ea typeface="+mn-lt"/>
                <a:cs typeface="+mn-lt"/>
              </a:rPr>
              <a:t>Síť bezplatných IT konzultantů („guru“) pro školy – pomoc s hardwarem, softwarem, infrastrukturou a bezpečností.</a:t>
            </a:r>
            <a:endParaRPr lang="cs-CZ" sz="2400" dirty="0"/>
          </a:p>
          <a:p>
            <a:pPr marL="342900" indent="-342900" algn="just">
              <a:buFont typeface="Arial"/>
              <a:buChar char="•"/>
            </a:pPr>
            <a:r>
              <a:rPr lang="cs-CZ" sz="2400" dirty="0">
                <a:ea typeface="+mn-lt"/>
                <a:cs typeface="+mn-lt"/>
              </a:rPr>
              <a:t>Oblasti podpory: nákup digitálních technologií, nastavení vnitřních sítí a konektivity, efektivní IT správa, digitální audit školy aj.</a:t>
            </a:r>
            <a:endParaRPr lang="cs-CZ" sz="2400" dirty="0"/>
          </a:p>
          <a:p>
            <a:pPr marL="342900" indent="-342900" algn="just">
              <a:buFont typeface="Arial"/>
              <a:buChar char="•"/>
            </a:pPr>
            <a:r>
              <a:rPr lang="cs-CZ" sz="2400" dirty="0">
                <a:ea typeface="+mn-lt"/>
                <a:cs typeface="+mn-lt"/>
              </a:rPr>
              <a:t>Pomoc školám, aby prostředky byly využity strategicky a efektivně.</a:t>
            </a:r>
          </a:p>
          <a:p>
            <a:pPr algn="just"/>
            <a:endParaRPr lang="cs-CZ" sz="2400">
              <a:ea typeface="+mn-lt"/>
              <a:cs typeface="+mn-lt"/>
            </a:endParaRPr>
          </a:p>
          <a:p>
            <a:pPr algn="just"/>
            <a:r>
              <a:rPr lang="cs-CZ" sz="2400" dirty="0"/>
              <a:t>Do konce roku 2025 konzultace k vyžádání zde: </a:t>
            </a:r>
            <a:r>
              <a:rPr lang="cs-CZ" sz="2400" dirty="0">
                <a:hlinkClick r:id="rId4"/>
              </a:rPr>
              <a:t>IT guru – konzultant pro školy</a:t>
            </a:r>
            <a:r>
              <a:rPr lang="cs-CZ" sz="2400" dirty="0"/>
              <a:t>. </a:t>
            </a:r>
            <a:endParaRPr lang="cs-CZ" dirty="0"/>
          </a:p>
          <a:p>
            <a:pPr algn="just"/>
            <a:r>
              <a:rPr lang="cs-CZ" sz="2400" dirty="0"/>
              <a:t>Od roku 2026 prostřednictvím terénních metodiků Středního článku podpory.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402885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743429-AE5A-0367-BF66-D96DDF363D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 descr="Obsah obrázku snímek obrazovky, text&#10;&#10;Obsah vygenerovaný umělou inteligencí může být nesprávný.">
            <a:extLst>
              <a:ext uri="{FF2B5EF4-FFF2-40B4-BE49-F238E27FC236}">
                <a16:creationId xmlns:a16="http://schemas.microsoft.com/office/drawing/2014/main" id="{6140D699-B71F-48B9-2DE3-A0C60F1224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8" y="0"/>
            <a:ext cx="12181172" cy="6858000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CA4ADE75-309D-4203-E7C2-64D6A1E3DDC9}"/>
              </a:ext>
            </a:extLst>
          </p:cNvPr>
          <p:cNvSpPr txBox="1"/>
          <p:nvPr/>
        </p:nvSpPr>
        <p:spPr>
          <a:xfrm>
            <a:off x="1701521" y="1000293"/>
            <a:ext cx="10608929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s-CZ" sz="4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Aptos"/>
                <a:ea typeface="Open Sans Extrabold"/>
                <a:cs typeface="Open Sans Extrabold"/>
                <a:sym typeface="League Spartan"/>
              </a:rPr>
              <a:t>PŘEHLED SBĚRU DAT KE STAVU K 30. 10.</a:t>
            </a:r>
            <a:endParaRPr lang="cs-CZ" sz="4000" b="1" dirty="0">
              <a:solidFill>
                <a:schemeClr val="tx2">
                  <a:lumMod val="75000"/>
                  <a:lumOff val="25000"/>
                </a:schemeClr>
              </a:solidFill>
              <a:latin typeface="Aptos"/>
              <a:ea typeface="Open Sans Extrabold"/>
              <a:cs typeface="Open Sans Extrabold"/>
            </a:endParaRPr>
          </a:p>
        </p:txBody>
      </p:sp>
      <p:sp>
        <p:nvSpPr>
          <p:cNvPr id="11" name="Zástupný obsah 10">
            <a:extLst>
              <a:ext uri="{FF2B5EF4-FFF2-40B4-BE49-F238E27FC236}">
                <a16:creationId xmlns:a16="http://schemas.microsoft.com/office/drawing/2014/main" id="{B484A54C-7B16-7D3A-917A-7A9715C1D3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05707" y="1849072"/>
            <a:ext cx="10034954" cy="4433399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just"/>
            <a:r>
              <a:rPr lang="cs-CZ" sz="2400" dirty="0"/>
              <a:t>M 10 Výkaz o vyšší odborné škole podle stavu k 31. 10.</a:t>
            </a:r>
            <a:endParaRPr lang="en-US" sz="2400" dirty="0"/>
          </a:p>
          <a:p>
            <a:pPr algn="just"/>
            <a:r>
              <a:rPr lang="cs-CZ" sz="2400" dirty="0"/>
              <a:t>Z 2-01 Výkaz o školní družině – školním klubu podle stavu k 31. 10.</a:t>
            </a:r>
          </a:p>
          <a:p>
            <a:pPr algn="just"/>
            <a:r>
              <a:rPr lang="cs-CZ" sz="2400" dirty="0"/>
              <a:t>Z 14-01 Výkaz o zařízení pro výkon ústavní – ochranné výchovy podle stavu k 31. 10.</a:t>
            </a:r>
          </a:p>
          <a:p>
            <a:pPr algn="just"/>
            <a:r>
              <a:rPr lang="cs-CZ" sz="2400" dirty="0"/>
              <a:t>Z 15-01 Výkaz o činnosti střediska volného času podle stavu k 31. 10.</a:t>
            </a:r>
          </a:p>
          <a:p>
            <a:pPr algn="just"/>
            <a:r>
              <a:rPr lang="cs-CZ" sz="2400" dirty="0"/>
              <a:t>Z 17-01 Výkaz o činnosti zařízení školního stravování podle stavu k 31. 10.</a:t>
            </a:r>
          </a:p>
          <a:p>
            <a:pPr algn="just"/>
            <a:r>
              <a:rPr lang="cs-CZ" sz="2400" dirty="0"/>
              <a:t>Z 19-01 Výkaz o školském ubytovacím zařízení podle stavu k 31. 10.</a:t>
            </a:r>
          </a:p>
          <a:p>
            <a:pPr algn="just"/>
            <a:endParaRPr lang="cs-CZ" sz="2400"/>
          </a:p>
          <a:p>
            <a:pPr algn="just"/>
            <a:r>
              <a:rPr lang="cs-CZ" sz="2400" b="1" dirty="0"/>
              <a:t>Výkazy a metodické pokyny </a:t>
            </a:r>
            <a:r>
              <a:rPr lang="cs-CZ" sz="2400" dirty="0"/>
              <a:t>naleznete </a:t>
            </a:r>
            <a:r>
              <a:rPr lang="cs-CZ" sz="2400" b="1" dirty="0">
                <a:hlinkClick r:id="rId4"/>
              </a:rPr>
              <a:t>zde</a:t>
            </a:r>
            <a:r>
              <a:rPr lang="cs-CZ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631317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EB657F-7B29-D267-2ABF-01493088EE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 descr="Obsah obrázku snímek obrazovky, text&#10;&#10;Obsah vygenerovaný umělou inteligencí může být nesprávný.">
            <a:extLst>
              <a:ext uri="{FF2B5EF4-FFF2-40B4-BE49-F238E27FC236}">
                <a16:creationId xmlns:a16="http://schemas.microsoft.com/office/drawing/2014/main" id="{D69D1F9A-7BD4-C9DF-4514-D3CCF638AD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8" y="0"/>
            <a:ext cx="12181172" cy="6858000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53A0437F-5ECF-2402-8E70-8A3D8D97AF05}"/>
              </a:ext>
            </a:extLst>
          </p:cNvPr>
          <p:cNvSpPr txBox="1"/>
          <p:nvPr/>
        </p:nvSpPr>
        <p:spPr>
          <a:xfrm>
            <a:off x="1641382" y="670635"/>
            <a:ext cx="9521196" cy="132343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s-CZ" sz="4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Aptos"/>
                <a:ea typeface="Open Sans Extrabold"/>
                <a:cs typeface="Open Sans Extrabold"/>
                <a:sym typeface="League Spartan"/>
              </a:rPr>
              <a:t>HARMONOGRAM SBĚRŮ DAT V REGIONÁLNÍM ŠKOLSTVÍ V ROCE 2025</a:t>
            </a:r>
            <a:endParaRPr lang="cs-CZ" sz="4000" dirty="0">
              <a:solidFill>
                <a:schemeClr val="tx2">
                  <a:lumMod val="75000"/>
                  <a:lumOff val="25000"/>
                </a:schemeClr>
              </a:solidFill>
              <a:latin typeface="Aptos"/>
              <a:ea typeface="Open Sans Extrabold"/>
              <a:cs typeface="Open Sans Extrabold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3BC8CEF-E053-F76B-276B-731F2B76A4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27727" y="1995854"/>
            <a:ext cx="8007595" cy="4249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56907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9A5055-9585-D6EA-95BE-F4076B892C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 descr="Obsah obrázku snímek obrazovky, text&#10;&#10;Obsah vygenerovaný umělou inteligencí může být nesprávný.">
            <a:extLst>
              <a:ext uri="{FF2B5EF4-FFF2-40B4-BE49-F238E27FC236}">
                <a16:creationId xmlns:a16="http://schemas.microsoft.com/office/drawing/2014/main" id="{03F688ED-DD75-C5A8-C7A9-6BA8DDC9B0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8" y="0"/>
            <a:ext cx="12181172" cy="6858000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A1BAE05A-78E9-7E8E-F232-F0A8211704F5}"/>
              </a:ext>
            </a:extLst>
          </p:cNvPr>
          <p:cNvSpPr txBox="1"/>
          <p:nvPr/>
        </p:nvSpPr>
        <p:spPr>
          <a:xfrm>
            <a:off x="1642906" y="695493"/>
            <a:ext cx="9237330" cy="132343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s-CZ" sz="4000" b="1">
                <a:solidFill>
                  <a:schemeClr val="tx2">
                    <a:lumMod val="75000"/>
                    <a:lumOff val="25000"/>
                  </a:schemeClr>
                </a:solidFill>
                <a:latin typeface="Aptos"/>
                <a:ea typeface="Open Sans Extrabold"/>
                <a:cs typeface="Open Sans Extrabold"/>
                <a:sym typeface="League Spartan"/>
              </a:rPr>
              <a:t>PŘEHLED SBĚRU DAT V REGIONÁLNÍM ŠKOLSTVÍ</a:t>
            </a:r>
            <a:endParaRPr lang="cs-CZ" sz="4000">
              <a:solidFill>
                <a:schemeClr val="tx2">
                  <a:lumMod val="75000"/>
                  <a:lumOff val="25000"/>
                </a:schemeClr>
              </a:solidFill>
              <a:latin typeface="Aptos"/>
              <a:ea typeface="Open Sans Extrabold"/>
              <a:cs typeface="Open Sans Extrabold"/>
            </a:endParaRPr>
          </a:p>
        </p:txBody>
      </p:sp>
      <p:sp>
        <p:nvSpPr>
          <p:cNvPr id="11" name="Zástupný obsah 10">
            <a:extLst>
              <a:ext uri="{FF2B5EF4-FFF2-40B4-BE49-F238E27FC236}">
                <a16:creationId xmlns:a16="http://schemas.microsoft.com/office/drawing/2014/main" id="{6CB5E30C-6DA5-8B20-78D7-24F8105BDF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1985" y="2411779"/>
            <a:ext cx="10679723" cy="3612785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endParaRPr lang="cs-CZ"/>
          </a:p>
          <a:p>
            <a:endParaRPr lang="cs-CZ"/>
          </a:p>
          <a:p>
            <a:endParaRPr lang="cs-CZ"/>
          </a:p>
          <a:p>
            <a:endParaRPr lang="cs-CZ"/>
          </a:p>
          <a:p>
            <a:endParaRPr lang="cs-CZ"/>
          </a:p>
          <a:p>
            <a:endParaRPr lang="cs-CZ"/>
          </a:p>
          <a:p>
            <a:endParaRPr lang="cs-CZ"/>
          </a:p>
          <a:p>
            <a:pPr lvl="1"/>
            <a:r>
              <a:rPr lang="cs-CZ" b="1" dirty="0"/>
              <a:t>Výkazy a metodické pokyny</a:t>
            </a:r>
            <a:r>
              <a:rPr lang="cs-CZ" dirty="0"/>
              <a:t> naleznete </a:t>
            </a:r>
            <a:r>
              <a:rPr lang="cs-CZ" b="1" dirty="0">
                <a:hlinkClick r:id="rId4"/>
              </a:rPr>
              <a:t>zde</a:t>
            </a:r>
            <a:r>
              <a:rPr lang="cs-CZ" dirty="0"/>
              <a:t>.</a:t>
            </a:r>
          </a:p>
        </p:txBody>
      </p:sp>
      <p:pic>
        <p:nvPicPr>
          <p:cNvPr id="13" name="Obrázek 12">
            <a:extLst>
              <a:ext uri="{FF2B5EF4-FFF2-40B4-BE49-F238E27FC236}">
                <a16:creationId xmlns:a16="http://schemas.microsoft.com/office/drawing/2014/main" id="{5E526C3D-0769-14DC-43AD-EA66DAA7360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42188" y="2018932"/>
            <a:ext cx="9840444" cy="3358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55941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E78B46-B1A2-BA1B-309F-4C68E9B0A4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 descr="Obsah obrázku snímek obrazovky, text&#10;&#10;Obsah vygenerovaný umělou inteligencí může být nesprávný.">
            <a:extLst>
              <a:ext uri="{FF2B5EF4-FFF2-40B4-BE49-F238E27FC236}">
                <a16:creationId xmlns:a16="http://schemas.microsoft.com/office/drawing/2014/main" id="{94598414-7A94-1CA7-3717-2EFED2F740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95" y="0"/>
            <a:ext cx="12181172" cy="6858000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37EC8512-48B7-1306-8F96-54EA364E441E}"/>
              </a:ext>
            </a:extLst>
          </p:cNvPr>
          <p:cNvSpPr txBox="1"/>
          <p:nvPr/>
        </p:nvSpPr>
        <p:spPr>
          <a:xfrm>
            <a:off x="1232598" y="742385"/>
            <a:ext cx="9190437" cy="132343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lvl="1"/>
            <a:r>
              <a:rPr lang="cs-CZ" sz="4000" b="1" dirty="0">
                <a:solidFill>
                  <a:srgbClr val="06508C"/>
                </a:solidFill>
                <a:latin typeface="Aptos"/>
                <a:ea typeface="Open Sans Extrabold"/>
                <a:cs typeface="Open Sans Extrabold"/>
                <a:sym typeface="League Spartan"/>
              </a:rPr>
              <a:t>POVINNOST VYVĚSIT STÁTNÍ VLAJKU DNE 17. 11.</a:t>
            </a:r>
            <a:endParaRPr lang="en-US" sz="4000" b="1" dirty="0">
              <a:solidFill>
                <a:srgbClr val="06508C"/>
              </a:solidFill>
              <a:latin typeface="Aptos"/>
              <a:ea typeface="Open Sans Extrabold"/>
              <a:cs typeface="Open Sans Extrabold"/>
            </a:endParaRPr>
          </a:p>
        </p:txBody>
      </p:sp>
      <p:sp>
        <p:nvSpPr>
          <p:cNvPr id="11" name="Zástupný obsah 10">
            <a:extLst>
              <a:ext uri="{FF2B5EF4-FFF2-40B4-BE49-F238E27FC236}">
                <a16:creationId xmlns:a16="http://schemas.microsoft.com/office/drawing/2014/main" id="{B53519A5-36A8-EC73-704F-25048CD9BF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93984" y="2329717"/>
            <a:ext cx="9648093" cy="220618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sz="2400" dirty="0">
                <a:latin typeface="Aptos"/>
                <a:cs typeface="Segoe UI"/>
              </a:rPr>
              <a:t>17. 11. je </a:t>
            </a:r>
            <a:r>
              <a:rPr lang="cs-CZ" sz="2400" dirty="0">
                <a:ea typeface="+mn-lt"/>
                <a:cs typeface="+mn-lt"/>
              </a:rPr>
              <a:t>státní svátek ČR – Den boje za svobodu a demokracii a Mezinárodní den studentstva.</a:t>
            </a:r>
            <a:endParaRPr lang="en-US" sz="2400" dirty="0"/>
          </a:p>
          <a:p>
            <a:r>
              <a:rPr lang="cs-CZ" sz="2400" dirty="0">
                <a:latin typeface="Aptos"/>
                <a:cs typeface="Segoe UI"/>
              </a:rPr>
              <a:t>Povinnost vyvěsit státní vlajku se týká </a:t>
            </a:r>
            <a:r>
              <a:rPr lang="cs-CZ" sz="2400" dirty="0"/>
              <a:t>škol a školských zařízení zapsaných ve školském rejstříku, </a:t>
            </a:r>
            <a:r>
              <a:rPr lang="cs-CZ" sz="2400" dirty="0">
                <a:latin typeface="Aptos"/>
                <a:cs typeface="Segoe UI"/>
              </a:rPr>
              <a:t>obcí, krajů a dalších veřejných institucí.</a:t>
            </a:r>
            <a:endParaRPr lang="cs-CZ" sz="2400" dirty="0">
              <a:latin typeface="Aptos"/>
            </a:endParaRPr>
          </a:p>
          <a:p>
            <a:pPr lvl="1" algn="just">
              <a:buFont typeface="Courier New" panose="020B0604020202020204" pitchFamily="34" charset="0"/>
              <a:buChar char="o"/>
            </a:pPr>
            <a:endParaRPr lang="cs-CZ" sz="2000" dirty="0">
              <a:solidFill>
                <a:srgbClr val="000000"/>
              </a:solidFill>
              <a:latin typeface="Aptos"/>
              <a:cs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8C48EBD-C1D3-AF0A-AEAD-7393DA838481}"/>
              </a:ext>
            </a:extLst>
          </p:cNvPr>
          <p:cNvSpPr txBox="1"/>
          <p:nvPr/>
        </p:nvSpPr>
        <p:spPr>
          <a:xfrm>
            <a:off x="710073" y="4698192"/>
            <a:ext cx="11046758" cy="830997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2400" b="1">
                <a:solidFill>
                  <a:srgbClr val="06508C"/>
                </a:solidFill>
              </a:rPr>
              <a:t>VLAJKOVÁ VÝZDOBA ZAČÍNÁ ZPRAVIDLA V 16 HODIN DNE PŘEDCHÁZEJÍCÍHO A KONČÍ V 8 HODIN DNE NÁSLEDUJÍCÍHO PO DNI STÁTNÍHO SVÁTKU.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44233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D15FC3-CCEB-E9DF-8811-A18815B2F2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 descr="Obsah obrázku snímek obrazovky, text&#10;&#10;Obsah vygenerovaný umělou inteligencí může být nesprávný.">
            <a:extLst>
              <a:ext uri="{FF2B5EF4-FFF2-40B4-BE49-F238E27FC236}">
                <a16:creationId xmlns:a16="http://schemas.microsoft.com/office/drawing/2014/main" id="{F5FF7C78-0AF1-5B77-08CD-6D3FE936FF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8" y="0"/>
            <a:ext cx="12181172" cy="6858000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98E3BB79-E610-9194-8180-E162813486E8}"/>
              </a:ext>
            </a:extLst>
          </p:cNvPr>
          <p:cNvSpPr txBox="1"/>
          <p:nvPr/>
        </p:nvSpPr>
        <p:spPr>
          <a:xfrm>
            <a:off x="1666352" y="1000293"/>
            <a:ext cx="9741422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s-CZ" sz="4000" b="1">
                <a:solidFill>
                  <a:schemeClr val="tx2">
                    <a:lumMod val="75000"/>
                    <a:lumOff val="25000"/>
                  </a:schemeClr>
                </a:solidFill>
                <a:latin typeface="Aptos"/>
                <a:ea typeface="Open Sans Extrabold"/>
                <a:cs typeface="Open Sans Extrabold"/>
                <a:sym typeface="League Spartan"/>
              </a:rPr>
              <a:t>METODIKY A INFOGRAFIKY</a:t>
            </a:r>
            <a:endParaRPr lang="cs-CZ" sz="4000" b="1">
              <a:solidFill>
                <a:schemeClr val="tx2">
                  <a:lumMod val="75000"/>
                  <a:lumOff val="25000"/>
                </a:schemeClr>
              </a:solidFill>
              <a:latin typeface="Aptos"/>
              <a:ea typeface="Open Sans Extrabold"/>
              <a:cs typeface="Open Sans Extrabold"/>
            </a:endParaRPr>
          </a:p>
        </p:txBody>
      </p:sp>
      <p:sp>
        <p:nvSpPr>
          <p:cNvPr id="11" name="Zástupný obsah 10">
            <a:extLst>
              <a:ext uri="{FF2B5EF4-FFF2-40B4-BE49-F238E27FC236}">
                <a16:creationId xmlns:a16="http://schemas.microsoft.com/office/drawing/2014/main" id="{F6EEF9BA-C841-9461-2174-4F96177D65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05707" y="1825625"/>
            <a:ext cx="9648093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just"/>
            <a:r>
              <a:rPr lang="cs-CZ" sz="2400" dirty="0"/>
              <a:t>MŠMT a Střední článek podpory připravují metodiku:</a:t>
            </a:r>
            <a:endParaRPr lang="en-US" dirty="0"/>
          </a:p>
          <a:p>
            <a:pPr lvl="1" algn="just"/>
            <a:r>
              <a:rPr lang="cs-CZ" dirty="0">
                <a:solidFill>
                  <a:srgbClr val="06508C"/>
                </a:solidFill>
              </a:rPr>
              <a:t>Financování podpůrných profesí</a:t>
            </a:r>
          </a:p>
          <a:p>
            <a:pPr lvl="1" algn="just"/>
            <a:r>
              <a:rPr lang="cs-CZ" dirty="0">
                <a:solidFill>
                  <a:srgbClr val="06508C"/>
                </a:solidFill>
              </a:rPr>
              <a:t>Školská právnická osoba</a:t>
            </a:r>
          </a:p>
          <a:p>
            <a:pPr lvl="1" algn="just"/>
            <a:r>
              <a:rPr lang="cs-CZ" dirty="0">
                <a:solidFill>
                  <a:srgbClr val="06508C"/>
                </a:solidFill>
              </a:rPr>
              <a:t>Svazkové školy</a:t>
            </a:r>
          </a:p>
          <a:p>
            <a:pPr lvl="1" algn="just"/>
            <a:r>
              <a:rPr lang="cs-CZ" dirty="0">
                <a:solidFill>
                  <a:srgbClr val="06508C"/>
                </a:solidFill>
              </a:rPr>
              <a:t>Zajištění školního stravování</a:t>
            </a:r>
          </a:p>
          <a:p>
            <a:pPr lvl="1" algn="just"/>
            <a:r>
              <a:rPr lang="cs-CZ" dirty="0">
                <a:solidFill>
                  <a:srgbClr val="06508C"/>
                </a:solidFill>
              </a:rPr>
              <a:t>Novela školského zákona pohledem soukromých a církevních škol</a:t>
            </a:r>
          </a:p>
          <a:p>
            <a:pPr algn="just"/>
            <a:r>
              <a:rPr lang="cs-CZ" sz="2400" dirty="0"/>
              <a:t>O zveřejnění budete informování tradičními kanály, prostřednictvím webu edu.gov.cz a přes sociální sítě Středního článku podpory.</a:t>
            </a:r>
          </a:p>
          <a:p>
            <a:pPr marL="0" indent="0" algn="just">
              <a:buNone/>
            </a:pPr>
            <a:endParaRPr lang="cs-CZ" sz="2400"/>
          </a:p>
          <a:p>
            <a:pPr algn="just"/>
            <a:r>
              <a:rPr lang="cs-CZ" sz="2400" b="1" dirty="0"/>
              <a:t>Veškeré metodiky a infografiky </a:t>
            </a:r>
            <a:r>
              <a:rPr lang="cs-CZ" sz="2400" dirty="0"/>
              <a:t>naleznete </a:t>
            </a:r>
            <a:r>
              <a:rPr lang="cs-CZ" sz="2400" b="1" dirty="0">
                <a:hlinkClick r:id="rId4"/>
              </a:rPr>
              <a:t>zde</a:t>
            </a:r>
            <a:r>
              <a:rPr lang="cs-CZ" sz="2400" b="1" dirty="0"/>
              <a:t>.</a:t>
            </a:r>
            <a:r>
              <a:rPr lang="cs-CZ" sz="2400" dirty="0"/>
              <a:t> </a:t>
            </a:r>
            <a:endParaRPr lang="en-US" sz="2400" dirty="0"/>
          </a:p>
          <a:p>
            <a:pPr algn="just"/>
            <a:endParaRPr lang="cs-CZ" sz="2400"/>
          </a:p>
          <a:p>
            <a:pPr algn="just"/>
            <a:endParaRPr lang="cs-CZ" sz="2400"/>
          </a:p>
          <a:p>
            <a:pPr lvl="1" algn="just"/>
            <a:endParaRPr lang="cs-CZ" sz="2000"/>
          </a:p>
          <a:p>
            <a:pPr lvl="1" algn="just"/>
            <a:endParaRPr lang="cs-CZ" sz="2000"/>
          </a:p>
        </p:txBody>
      </p:sp>
    </p:spTree>
    <p:extLst>
      <p:ext uri="{BB962C8B-B14F-4D97-AF65-F5344CB8AC3E}">
        <p14:creationId xmlns:p14="http://schemas.microsoft.com/office/powerpoint/2010/main" val="20535442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Obrázek 2" descr="Obsah obrázku text, snímek obrazovky, Písmo, číslo&#10;&#10;Obsah generovaný pomocí AI může být nesprávný.">
            <a:extLst>
              <a:ext uri="{FF2B5EF4-FFF2-40B4-BE49-F238E27FC236}">
                <a16:creationId xmlns:a16="http://schemas.microsoft.com/office/drawing/2014/main" id="{BAF03C32-1126-B2DB-C652-BAE0AD49C2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87980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E375FE-EA91-5383-B9A8-70D607157C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text, snímek obrazovky&#10;&#10;Obsah vygenerovaný umělou inteligencí může být nesprávný.">
            <a:extLst>
              <a:ext uri="{FF2B5EF4-FFF2-40B4-BE49-F238E27FC236}">
                <a16:creationId xmlns:a16="http://schemas.microsoft.com/office/drawing/2014/main" id="{AFE0B59A-826F-3577-48B6-DD93BB7699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1" y="-3048"/>
            <a:ext cx="12186586" cy="6861048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B2CFBC52-5CC7-8733-9672-183719A1AB2D}"/>
              </a:ext>
            </a:extLst>
          </p:cNvPr>
          <p:cNvSpPr txBox="1"/>
          <p:nvPr/>
        </p:nvSpPr>
        <p:spPr>
          <a:xfrm>
            <a:off x="1355271" y="979687"/>
            <a:ext cx="9481457" cy="132343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s-CZ" sz="4000" b="1">
                <a:solidFill>
                  <a:schemeClr val="tx2">
                    <a:lumMod val="75000"/>
                    <a:lumOff val="25000"/>
                  </a:schemeClr>
                </a:solidFill>
                <a:latin typeface="Aptos"/>
                <a:ea typeface="Open Sans Extrabold"/>
                <a:cs typeface="Open Sans Extrabold"/>
                <a:sym typeface="League Spartan"/>
              </a:rPr>
              <a:t>Odborný panel: </a:t>
            </a:r>
            <a:r>
              <a:rPr lang="cs-CZ" sz="4000" b="1" err="1">
                <a:solidFill>
                  <a:schemeClr val="tx2">
                    <a:lumMod val="75000"/>
                    <a:lumOff val="25000"/>
                  </a:schemeClr>
                </a:solidFill>
                <a:latin typeface="Aptos"/>
                <a:ea typeface="Open Sans Extrabold"/>
                <a:cs typeface="Open Sans Extrabold"/>
                <a:sym typeface="League Spartan"/>
              </a:rPr>
              <a:t>Odkladová</a:t>
            </a:r>
            <a:r>
              <a:rPr lang="cs-CZ" sz="4000" b="1">
                <a:solidFill>
                  <a:schemeClr val="tx2">
                    <a:lumMod val="75000"/>
                    <a:lumOff val="25000"/>
                  </a:schemeClr>
                </a:solidFill>
                <a:latin typeface="Aptos"/>
                <a:ea typeface="Open Sans Extrabold"/>
                <a:cs typeface="Open Sans Extrabold"/>
                <a:sym typeface="League Spartan"/>
              </a:rPr>
              <a:t> novela a její dopady do praxe škol</a:t>
            </a:r>
            <a:endParaRPr lang="en-US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2582083A-9EFA-9267-B56F-531E21E00A29}"/>
              </a:ext>
            </a:extLst>
          </p:cNvPr>
          <p:cNvSpPr txBox="1"/>
          <p:nvPr/>
        </p:nvSpPr>
        <p:spPr>
          <a:xfrm>
            <a:off x="1339404" y="2901580"/>
            <a:ext cx="9491120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l" rtl="0" fontAlgn="base">
              <a:lnSpc>
                <a:spcPts val="1200"/>
              </a:lnSpc>
              <a:buFont typeface="Arial" panose="020B0604020202020204" pitchFamily="34" charset="0"/>
              <a:buChar char="•"/>
            </a:pPr>
            <a:endParaRPr lang="cs-CZ" b="0" i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endParaRPr lang="cs-CZ"/>
          </a:p>
        </p:txBody>
      </p:sp>
      <p:pic>
        <p:nvPicPr>
          <p:cNvPr id="4" name="Picture 3" descr="Obsah obrázku text, oblečení, chlapec, Lidská tvář&#10;&#10;Obsah generovaný pomocí AI může být nesprávný.">
            <a:extLst>
              <a:ext uri="{FF2B5EF4-FFF2-40B4-BE49-F238E27FC236}">
                <a16:creationId xmlns:a16="http://schemas.microsoft.com/office/drawing/2014/main" id="{CBF4B720-5472-8B5E-A9CD-35CE12DF483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59274" y="2439176"/>
            <a:ext cx="6222023" cy="350813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4198AC8-7F69-D5F7-7F8F-0F9B4184C364}"/>
              </a:ext>
            </a:extLst>
          </p:cNvPr>
          <p:cNvSpPr txBox="1"/>
          <p:nvPr/>
        </p:nvSpPr>
        <p:spPr>
          <a:xfrm>
            <a:off x="8244725" y="2337910"/>
            <a:ext cx="3001107" cy="36009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800" b="1" dirty="0">
                <a:solidFill>
                  <a:srgbClr val="72BDE9"/>
                </a:solidFill>
              </a:rPr>
              <a:t>Program:</a:t>
            </a:r>
          </a:p>
          <a:p>
            <a:r>
              <a:rPr lang="en-US" sz="2000" dirty="0">
                <a:latin typeface="Aptos"/>
                <a:ea typeface="Calibri"/>
                <a:cs typeface="Calibri"/>
              </a:rPr>
              <a:t>V </a:t>
            </a:r>
            <a:r>
              <a:rPr lang="en-US" sz="2000" dirty="0" err="1">
                <a:latin typeface="Aptos"/>
                <a:ea typeface="Calibri"/>
                <a:cs typeface="Calibri"/>
              </a:rPr>
              <a:t>rámci</a:t>
            </a:r>
            <a:r>
              <a:rPr lang="en-US" sz="2000" dirty="0">
                <a:latin typeface="Aptos"/>
                <a:ea typeface="Calibri"/>
                <a:cs typeface="Calibri"/>
              </a:rPr>
              <a:t> </a:t>
            </a:r>
            <a:r>
              <a:rPr lang="en-US" sz="2000" dirty="0" err="1">
                <a:latin typeface="Aptos"/>
                <a:ea typeface="Calibri"/>
                <a:cs typeface="Calibri"/>
              </a:rPr>
              <a:t>odborné</a:t>
            </a:r>
            <a:r>
              <a:rPr lang="en-US" sz="2000" dirty="0">
                <a:latin typeface="Aptos"/>
                <a:ea typeface="Calibri"/>
                <a:cs typeface="Calibri"/>
              </a:rPr>
              <a:t> </a:t>
            </a:r>
            <a:r>
              <a:rPr lang="en-US" sz="2000" dirty="0" err="1">
                <a:latin typeface="Aptos"/>
                <a:ea typeface="Calibri"/>
                <a:cs typeface="Calibri"/>
              </a:rPr>
              <a:t>diskuse</a:t>
            </a:r>
            <a:r>
              <a:rPr lang="en-US" sz="2000" dirty="0">
                <a:latin typeface="Aptos"/>
                <a:ea typeface="Calibri"/>
                <a:cs typeface="Calibri"/>
              </a:rPr>
              <a:t> se </a:t>
            </a:r>
            <a:r>
              <a:rPr lang="en-US" sz="2000" dirty="0" err="1">
                <a:latin typeface="Aptos"/>
                <a:ea typeface="Calibri"/>
                <a:cs typeface="Calibri"/>
              </a:rPr>
              <a:t>zaměříme</a:t>
            </a:r>
            <a:r>
              <a:rPr lang="en-US" sz="2000" dirty="0">
                <a:latin typeface="Aptos"/>
                <a:ea typeface="Calibri"/>
                <a:cs typeface="Calibri"/>
              </a:rPr>
              <a:t> </a:t>
            </a:r>
            <a:r>
              <a:rPr lang="en-US" sz="2000" dirty="0" err="1">
                <a:latin typeface="Aptos"/>
                <a:ea typeface="Calibri"/>
                <a:cs typeface="Calibri"/>
              </a:rPr>
              <a:t>na</a:t>
            </a:r>
            <a:r>
              <a:rPr lang="en-US" sz="2000" dirty="0">
                <a:latin typeface="Aptos"/>
                <a:ea typeface="Calibri"/>
                <a:cs typeface="Calibri"/>
              </a:rPr>
              <a:t> </a:t>
            </a:r>
            <a:r>
              <a:rPr lang="en-US" sz="2000" dirty="0" err="1">
                <a:latin typeface="Aptos"/>
                <a:ea typeface="Calibri"/>
                <a:cs typeface="Calibri"/>
              </a:rPr>
              <a:t>tři</a:t>
            </a:r>
            <a:r>
              <a:rPr lang="en-US" sz="2000" dirty="0">
                <a:latin typeface="Aptos"/>
                <a:ea typeface="Calibri"/>
                <a:cs typeface="Calibri"/>
              </a:rPr>
              <a:t> </a:t>
            </a:r>
            <a:r>
              <a:rPr lang="en-US" sz="2000" dirty="0" err="1">
                <a:latin typeface="Aptos"/>
                <a:ea typeface="Calibri"/>
                <a:cs typeface="Calibri"/>
              </a:rPr>
              <a:t>klíčová</a:t>
            </a:r>
            <a:r>
              <a:rPr lang="en-US" sz="2000" dirty="0">
                <a:latin typeface="Aptos"/>
                <a:ea typeface="Calibri"/>
                <a:cs typeface="Calibri"/>
              </a:rPr>
              <a:t> </a:t>
            </a:r>
            <a:r>
              <a:rPr lang="en-US" sz="2000" dirty="0" err="1">
                <a:latin typeface="Aptos"/>
                <a:ea typeface="Calibri"/>
                <a:cs typeface="Calibri"/>
              </a:rPr>
              <a:t>témata</a:t>
            </a:r>
            <a:r>
              <a:rPr lang="en-US" sz="2000" dirty="0">
                <a:latin typeface="Aptos"/>
                <a:ea typeface="Calibri"/>
                <a:cs typeface="Calibri"/>
              </a:rPr>
              <a:t>:</a:t>
            </a:r>
          </a:p>
          <a:p>
            <a:pPr marL="342900" indent="-342900">
              <a:buFont typeface="Arial"/>
              <a:buChar char="•"/>
            </a:pPr>
            <a:r>
              <a:rPr lang="en-US" sz="2000" dirty="0" err="1">
                <a:solidFill>
                  <a:srgbClr val="06508C"/>
                </a:solidFill>
                <a:latin typeface="Aptos"/>
                <a:ea typeface="Calibri"/>
                <a:cs typeface="Calibri"/>
              </a:rPr>
              <a:t>nové</a:t>
            </a:r>
            <a:r>
              <a:rPr lang="en-US" sz="2000" dirty="0">
                <a:solidFill>
                  <a:srgbClr val="06508C"/>
                </a:solidFill>
                <a:latin typeface="Aptos"/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rgbClr val="06508C"/>
                </a:solidFill>
                <a:latin typeface="Aptos"/>
                <a:ea typeface="Calibri"/>
                <a:cs typeface="Calibri"/>
              </a:rPr>
              <a:t>pojetí</a:t>
            </a:r>
            <a:r>
              <a:rPr lang="en-US" sz="2000" dirty="0">
                <a:solidFill>
                  <a:srgbClr val="06508C"/>
                </a:solidFill>
                <a:latin typeface="Aptos"/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rgbClr val="06508C"/>
                </a:solidFill>
                <a:latin typeface="Aptos"/>
                <a:ea typeface="Calibri"/>
                <a:cs typeface="Calibri"/>
              </a:rPr>
              <a:t>zápisů</a:t>
            </a:r>
            <a:endParaRPr lang="en-US" sz="2000" dirty="0">
              <a:solidFill>
                <a:srgbClr val="06508C"/>
              </a:solidFill>
              <a:latin typeface="Aptos"/>
              <a:ea typeface="Calibri"/>
              <a:cs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en-US" sz="2000" dirty="0" err="1">
                <a:solidFill>
                  <a:srgbClr val="06508C"/>
                </a:solidFill>
                <a:latin typeface="Aptos"/>
                <a:ea typeface="Calibri"/>
                <a:cs typeface="Calibri"/>
              </a:rPr>
              <a:t>změny</a:t>
            </a:r>
            <a:r>
              <a:rPr lang="en-US" sz="2000" dirty="0">
                <a:solidFill>
                  <a:srgbClr val="06508C"/>
                </a:solidFill>
                <a:latin typeface="Aptos"/>
                <a:ea typeface="Calibri"/>
                <a:cs typeface="Calibri"/>
              </a:rPr>
              <a:t> v </a:t>
            </a:r>
            <a:r>
              <a:rPr lang="en-US" sz="2000" dirty="0" err="1">
                <a:solidFill>
                  <a:srgbClr val="06508C"/>
                </a:solidFill>
                <a:latin typeface="Aptos"/>
                <a:ea typeface="Calibri"/>
                <a:cs typeface="Calibri"/>
              </a:rPr>
              <a:t>hodnocení</a:t>
            </a:r>
            <a:r>
              <a:rPr lang="en-US" sz="2000" dirty="0">
                <a:solidFill>
                  <a:srgbClr val="06508C"/>
                </a:solidFill>
                <a:latin typeface="Aptos"/>
                <a:ea typeface="Calibri"/>
                <a:cs typeface="Calibri"/>
              </a:rPr>
              <a:t> </a:t>
            </a:r>
          </a:p>
          <a:p>
            <a:pPr marL="342900" indent="-342900">
              <a:buFont typeface="Arial"/>
              <a:buChar char="•"/>
            </a:pPr>
            <a:r>
              <a:rPr lang="en-US" sz="2000" dirty="0" err="1">
                <a:solidFill>
                  <a:srgbClr val="06508C"/>
                </a:solidFill>
                <a:latin typeface="Aptos"/>
                <a:ea typeface="Calibri"/>
                <a:cs typeface="Calibri"/>
              </a:rPr>
              <a:t>podpora</a:t>
            </a:r>
            <a:r>
              <a:rPr lang="en-US" sz="2000" dirty="0">
                <a:solidFill>
                  <a:srgbClr val="06508C"/>
                </a:solidFill>
                <a:latin typeface="Aptos"/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rgbClr val="06508C"/>
                </a:solidFill>
                <a:latin typeface="Aptos"/>
                <a:ea typeface="Calibri"/>
                <a:cs typeface="Calibri"/>
              </a:rPr>
              <a:t>plynulého</a:t>
            </a:r>
            <a:r>
              <a:rPr lang="en-US" sz="2000" dirty="0">
                <a:solidFill>
                  <a:srgbClr val="06508C"/>
                </a:solidFill>
                <a:latin typeface="Aptos"/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rgbClr val="06508C"/>
                </a:solidFill>
                <a:latin typeface="Aptos"/>
                <a:ea typeface="Calibri"/>
                <a:cs typeface="Calibri"/>
              </a:rPr>
              <a:t>přechodu</a:t>
            </a:r>
            <a:r>
              <a:rPr lang="en-US" sz="2000" dirty="0">
                <a:solidFill>
                  <a:srgbClr val="06508C"/>
                </a:solidFill>
                <a:latin typeface="Aptos"/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rgbClr val="06508C"/>
                </a:solidFill>
                <a:latin typeface="Aptos"/>
                <a:ea typeface="Calibri"/>
                <a:cs typeface="Calibri"/>
              </a:rPr>
              <a:t>dětí</a:t>
            </a:r>
            <a:r>
              <a:rPr lang="en-US" sz="2000" dirty="0">
                <a:solidFill>
                  <a:srgbClr val="06508C"/>
                </a:solidFill>
                <a:latin typeface="Aptos"/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rgbClr val="06508C"/>
                </a:solidFill>
                <a:latin typeface="Aptos"/>
                <a:ea typeface="Calibri"/>
                <a:cs typeface="Calibri"/>
              </a:rPr>
              <a:t>mezi</a:t>
            </a:r>
            <a:r>
              <a:rPr lang="en-US" sz="2000" dirty="0">
                <a:solidFill>
                  <a:srgbClr val="06508C"/>
                </a:solidFill>
                <a:latin typeface="Aptos"/>
                <a:ea typeface="Calibri"/>
                <a:cs typeface="Calibri"/>
              </a:rPr>
              <a:t> MŠ a ZŠ</a:t>
            </a:r>
          </a:p>
          <a:p>
            <a:pPr marL="342900" indent="-342900">
              <a:buFont typeface="Arial"/>
              <a:buChar char="•"/>
            </a:pPr>
            <a:endParaRPr lang="en-US" sz="2000">
              <a:latin typeface="Aptos"/>
              <a:ea typeface="Calibri"/>
              <a:cs typeface="Calibri"/>
            </a:endParaRPr>
          </a:p>
          <a:p>
            <a:r>
              <a:rPr lang="en-US" sz="2000" b="1" dirty="0">
                <a:latin typeface="Aptos"/>
                <a:ea typeface="Calibri"/>
                <a:cs typeface="Calibri"/>
                <a:hlinkClick r:id="rId5"/>
              </a:rPr>
              <a:t>Odkaz ke sledování zde.</a:t>
            </a:r>
            <a:endParaRPr lang="en-US" sz="2000" b="1" dirty="0">
              <a:latin typeface="Aptos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799231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DFF6A9-EAB2-44A5-7664-621F74F7ED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text, snímek obrazovky&#10;&#10;Obsah vygenerovaný umělou inteligencí může být nesprávný.">
            <a:extLst>
              <a:ext uri="{FF2B5EF4-FFF2-40B4-BE49-F238E27FC236}">
                <a16:creationId xmlns:a16="http://schemas.microsoft.com/office/drawing/2014/main" id="{A739834D-3047-7F72-ACFA-A762886ED4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1" y="-3048"/>
            <a:ext cx="12186586" cy="6861048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543E3271-944E-418E-8223-03469F2329EA}"/>
              </a:ext>
            </a:extLst>
          </p:cNvPr>
          <p:cNvSpPr txBox="1"/>
          <p:nvPr/>
        </p:nvSpPr>
        <p:spPr>
          <a:xfrm>
            <a:off x="1355271" y="979687"/>
            <a:ext cx="9481457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s-CZ" sz="4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Aptos"/>
                <a:ea typeface="Open Sans Extrabold"/>
                <a:cs typeface="Open Sans Extrabold"/>
                <a:sym typeface="League Spartan"/>
              </a:rPr>
              <a:t>ODKLADOVÁ NOVELA</a:t>
            </a:r>
            <a:endParaRPr lang="cs-CZ" sz="4000" b="1" dirty="0">
              <a:solidFill>
                <a:schemeClr val="tx2">
                  <a:lumMod val="75000"/>
                  <a:lumOff val="25000"/>
                </a:schemeClr>
              </a:solidFill>
              <a:ea typeface="Open Sans Extrabold"/>
              <a:cs typeface="Open Sans Extrabold"/>
            </a:endParaRP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46899139-FB48-D55B-56CA-A6DE4D5C07AA}"/>
              </a:ext>
            </a:extLst>
          </p:cNvPr>
          <p:cNvSpPr txBox="1"/>
          <p:nvPr/>
        </p:nvSpPr>
        <p:spPr>
          <a:xfrm>
            <a:off x="1339404" y="2901580"/>
            <a:ext cx="9491120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l" rtl="0" fontAlgn="base">
              <a:lnSpc>
                <a:spcPts val="1200"/>
              </a:lnSpc>
              <a:buFont typeface="Arial" panose="020B0604020202020204" pitchFamily="34" charset="0"/>
              <a:buChar char="•"/>
            </a:pPr>
            <a:endParaRPr lang="cs-CZ" b="0" i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endParaRPr lang="cs-CZ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BEA2F28-0743-5189-CB68-02BFC9D63E77}"/>
              </a:ext>
            </a:extLst>
          </p:cNvPr>
          <p:cNvSpPr txBox="1"/>
          <p:nvPr/>
        </p:nvSpPr>
        <p:spPr>
          <a:xfrm>
            <a:off x="1353823" y="2261650"/>
            <a:ext cx="8444427" cy="324608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cs-CZ" sz="2800" b="1" dirty="0">
                <a:solidFill>
                  <a:srgbClr val="72BDE9"/>
                </a:solidFill>
              </a:rPr>
              <a:t>Dostupné materiály k tomuto tématu:</a:t>
            </a:r>
            <a:endParaRPr lang="en-US" sz="2800" dirty="0"/>
          </a:p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,Sans-Serif"/>
              <a:buChar char="•"/>
            </a:pPr>
            <a:r>
              <a:rPr lang="cs-CZ" sz="2400" dirty="0">
                <a:solidFill>
                  <a:srgbClr val="06508C"/>
                </a:solidFill>
                <a:hlinkClick r:id="rId4"/>
              </a:rPr>
              <a:t>Souhrnné informace k odkladové novele</a:t>
            </a:r>
            <a:endParaRPr lang="cs-CZ" sz="2400" dirty="0">
              <a:solidFill>
                <a:srgbClr val="06508C"/>
              </a:solidFill>
            </a:endParaRPr>
          </a:p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,Sans-Serif"/>
              <a:buChar char="•"/>
            </a:pPr>
            <a:r>
              <a:rPr lang="cs-CZ" sz="2400" dirty="0">
                <a:solidFill>
                  <a:srgbClr val="06508C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Metodika k </a:t>
            </a:r>
            <a:r>
              <a:rPr lang="cs-CZ" sz="2400" dirty="0">
                <a:solidFill>
                  <a:srgbClr val="06508C"/>
                </a:solidFill>
                <a:hlinkClick r:id="rId5"/>
              </a:rPr>
              <a:t>odkladům pro</a:t>
            </a:r>
            <a:r>
              <a:rPr lang="cs-CZ" sz="2400" dirty="0">
                <a:solidFill>
                  <a:srgbClr val="06508C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MŠ a ZŠ</a:t>
            </a:r>
          </a:p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,Sans-Serif"/>
              <a:buChar char="•"/>
            </a:pPr>
            <a:r>
              <a:rPr lang="cs-CZ" sz="2400" dirty="0">
                <a:solidFill>
                  <a:srgbClr val="06508C"/>
                </a:solidFill>
                <a:hlinkClick r:id="rId6"/>
              </a:rPr>
              <a:t>Metodika k odkladům pro ŠPZ</a:t>
            </a:r>
            <a:endParaRPr lang="cs-CZ" sz="2400" dirty="0">
              <a:solidFill>
                <a:srgbClr val="06508C"/>
              </a:solidFill>
            </a:endParaRPr>
          </a:p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,Sans-Serif"/>
              <a:buChar char="•"/>
            </a:pPr>
            <a:r>
              <a:rPr lang="cs-CZ" sz="2400" dirty="0">
                <a:solidFill>
                  <a:srgbClr val="06508C"/>
                </a:solidFill>
                <a:hlinkClick r:id="rId7"/>
              </a:rPr>
              <a:t>Tutoriál k odkladové novele</a:t>
            </a:r>
            <a:endParaRPr lang="cs-CZ" sz="2400" dirty="0">
              <a:solidFill>
                <a:srgbClr val="06508C"/>
              </a:solidFill>
            </a:endParaRPr>
          </a:p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,Sans-Serif"/>
              <a:buChar char="•"/>
            </a:pPr>
            <a:r>
              <a:rPr lang="cs-CZ" sz="2400" dirty="0">
                <a:solidFill>
                  <a:srgbClr val="06508C"/>
                </a:solidFill>
                <a:hlinkClick r:id="rId8"/>
              </a:rPr>
              <a:t>Infoservis speciál k odkladové novele</a:t>
            </a:r>
            <a:endParaRPr lang="cs-CZ" sz="2400" dirty="0">
              <a:solidFill>
                <a:srgbClr val="06508C"/>
              </a:solidFill>
            </a:endParaRPr>
          </a:p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,Sans-Serif"/>
              <a:buChar char="•"/>
            </a:pPr>
            <a:endParaRPr lang="cs-CZ" sz="2400" dirty="0">
              <a:solidFill>
                <a:srgbClr val="06508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107784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B6FF10-FF24-8CE3-2283-5E55EEA3AC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text, snímek obrazovky&#10;&#10;Obsah vygenerovaný umělou inteligencí může být nesprávný.">
            <a:extLst>
              <a:ext uri="{FF2B5EF4-FFF2-40B4-BE49-F238E27FC236}">
                <a16:creationId xmlns:a16="http://schemas.microsoft.com/office/drawing/2014/main" id="{A3C1574B-C4C1-92B1-D14D-1FDA40E028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42" y="-14771"/>
            <a:ext cx="12186586" cy="6861048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6C628F7A-2A43-8FF7-024E-860C8580C18D}"/>
              </a:ext>
            </a:extLst>
          </p:cNvPr>
          <p:cNvSpPr txBox="1"/>
          <p:nvPr/>
        </p:nvSpPr>
        <p:spPr>
          <a:xfrm>
            <a:off x="1355271" y="967964"/>
            <a:ext cx="9481457" cy="193899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s-CZ" sz="4000" b="1">
                <a:solidFill>
                  <a:schemeClr val="tx2">
                    <a:lumMod val="75000"/>
                    <a:lumOff val="25000"/>
                  </a:schemeClr>
                </a:solidFill>
                <a:latin typeface="Aptos"/>
                <a:ea typeface="Open Sans Extrabold"/>
                <a:cs typeface="Open Sans Extrabold"/>
                <a:sym typeface="League Spartan"/>
              </a:rPr>
              <a:t>Podzimní krajské konference MŠMT </a:t>
            </a:r>
            <a:endParaRPr lang="en-US" sz="4000">
              <a:solidFill>
                <a:schemeClr val="tx2">
                  <a:lumMod val="75000"/>
                  <a:lumOff val="25000"/>
                </a:schemeClr>
              </a:solidFill>
              <a:latin typeface="Aptos"/>
              <a:ea typeface="Open Sans Extrabold"/>
              <a:cs typeface="Open Sans Extrabold"/>
              <a:sym typeface="League Spartan"/>
            </a:endParaRPr>
          </a:p>
          <a:p>
            <a:r>
              <a:rPr lang="cs-CZ" sz="4000" b="1">
                <a:solidFill>
                  <a:schemeClr val="tx2">
                    <a:lumMod val="75000"/>
                    <a:lumOff val="25000"/>
                  </a:schemeClr>
                </a:solidFill>
                <a:latin typeface="Aptos"/>
                <a:ea typeface="Open Sans Extrabold"/>
                <a:cs typeface="Open Sans Extrabold"/>
                <a:sym typeface="League Spartan"/>
              </a:rPr>
              <a:t>ke změně financování nepedagogické práce ve školách</a:t>
            </a:r>
            <a:endParaRPr lang="cs-CZ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C2398059-94DD-0199-1B4F-7160155E591C}"/>
              </a:ext>
            </a:extLst>
          </p:cNvPr>
          <p:cNvSpPr txBox="1"/>
          <p:nvPr/>
        </p:nvSpPr>
        <p:spPr>
          <a:xfrm>
            <a:off x="1339404" y="2901580"/>
            <a:ext cx="9491120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l" rtl="0" fontAlgn="base">
              <a:lnSpc>
                <a:spcPts val="1200"/>
              </a:lnSpc>
              <a:buFont typeface="Arial" panose="020B0604020202020204" pitchFamily="34" charset="0"/>
              <a:buChar char="•"/>
            </a:pPr>
            <a:endParaRPr lang="cs-CZ" b="0" i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endParaRPr lang="cs-CZ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48A4FE0-E05F-8CC1-20E7-949765552E4A}"/>
              </a:ext>
            </a:extLst>
          </p:cNvPr>
          <p:cNvSpPr txBox="1"/>
          <p:nvPr/>
        </p:nvSpPr>
        <p:spPr>
          <a:xfrm>
            <a:off x="1349553" y="3095914"/>
            <a:ext cx="10083800" cy="375487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200">
                <a:solidFill>
                  <a:srgbClr val="000000"/>
                </a:solidFill>
                <a:ea typeface="+mn-lt"/>
                <a:cs typeface="+mn-lt"/>
              </a:rPr>
              <a:t>V září a říjnu 2025 proběhlo celkem </a:t>
            </a:r>
            <a:r>
              <a:rPr lang="en-US" sz="2200" b="1">
                <a:solidFill>
                  <a:srgbClr val="000000"/>
                </a:solidFill>
                <a:ea typeface="+mn-lt"/>
                <a:cs typeface="+mn-lt"/>
                <a:hlinkClick r:id="rId4"/>
              </a:rPr>
              <a:t>13 konferencí</a:t>
            </a:r>
            <a:r>
              <a:rPr lang="en-US" sz="2200">
                <a:solidFill>
                  <a:srgbClr val="000000"/>
                </a:solidFill>
                <a:ea typeface="+mn-lt"/>
                <a:cs typeface="+mn-lt"/>
              </a:rPr>
              <a:t>.</a:t>
            </a:r>
            <a:endParaRPr lang="en-US" sz="2200"/>
          </a:p>
          <a:p>
            <a:pPr marL="285750" indent="-285750">
              <a:buFont typeface="Arial"/>
              <a:buChar char="•"/>
            </a:pPr>
            <a:r>
              <a:rPr lang="en-US" sz="2200" dirty="0" err="1">
                <a:solidFill>
                  <a:srgbClr val="000000"/>
                </a:solidFill>
                <a:ea typeface="+mn-lt"/>
                <a:cs typeface="+mn-lt"/>
              </a:rPr>
              <a:t>Přes</a:t>
            </a:r>
            <a:r>
              <a:rPr lang="en-US" sz="2200" b="1" dirty="0">
                <a:solidFill>
                  <a:srgbClr val="000000"/>
                </a:solidFill>
                <a:ea typeface="+mn-lt"/>
                <a:cs typeface="+mn-lt"/>
              </a:rPr>
              <a:t> 5 000 </a:t>
            </a:r>
            <a:r>
              <a:rPr lang="en-US" sz="2200" b="1" dirty="0" err="1">
                <a:solidFill>
                  <a:srgbClr val="000000"/>
                </a:solidFill>
                <a:ea typeface="+mn-lt"/>
                <a:cs typeface="+mn-lt"/>
              </a:rPr>
              <a:t>účastníků</a:t>
            </a:r>
            <a:r>
              <a:rPr lang="en-US" sz="2200" b="1" dirty="0">
                <a:solidFill>
                  <a:srgbClr val="000000"/>
                </a:solidFill>
                <a:ea typeface="+mn-lt"/>
                <a:cs typeface="+mn-lt"/>
              </a:rPr>
              <a:t> </a:t>
            </a:r>
            <a:r>
              <a:rPr lang="en-US" sz="2200" dirty="0" err="1">
                <a:solidFill>
                  <a:srgbClr val="000000"/>
                </a:solidFill>
                <a:ea typeface="+mn-lt"/>
                <a:cs typeface="+mn-lt"/>
              </a:rPr>
              <a:t>sledovalo</a:t>
            </a:r>
            <a:r>
              <a:rPr lang="en-US" sz="2200" dirty="0">
                <a:solidFill>
                  <a:srgbClr val="000000"/>
                </a:solidFill>
                <a:ea typeface="+mn-lt"/>
                <a:cs typeface="+mn-lt"/>
              </a:rPr>
              <a:t> </a:t>
            </a:r>
            <a:r>
              <a:rPr lang="en-US" sz="2200" dirty="0" err="1">
                <a:solidFill>
                  <a:srgbClr val="000000"/>
                </a:solidFill>
                <a:ea typeface="+mn-lt"/>
                <a:cs typeface="+mn-lt"/>
              </a:rPr>
              <a:t>akci</a:t>
            </a:r>
            <a:r>
              <a:rPr lang="en-US" sz="2200" dirty="0">
                <a:solidFill>
                  <a:srgbClr val="000000"/>
                </a:solidFill>
                <a:ea typeface="+mn-lt"/>
                <a:cs typeface="+mn-lt"/>
              </a:rPr>
              <a:t> </a:t>
            </a:r>
            <a:r>
              <a:rPr lang="en-US" sz="2200" dirty="0" err="1">
                <a:solidFill>
                  <a:srgbClr val="000000"/>
                </a:solidFill>
                <a:ea typeface="+mn-lt"/>
                <a:cs typeface="+mn-lt"/>
              </a:rPr>
              <a:t>osobně</a:t>
            </a:r>
            <a:r>
              <a:rPr lang="en-US" sz="2200" dirty="0">
                <a:solidFill>
                  <a:srgbClr val="000000"/>
                </a:solidFill>
                <a:ea typeface="+mn-lt"/>
                <a:cs typeface="+mn-lt"/>
              </a:rPr>
              <a:t> </a:t>
            </a:r>
            <a:r>
              <a:rPr lang="en-US" sz="2200" dirty="0" err="1">
                <a:solidFill>
                  <a:srgbClr val="000000"/>
                </a:solidFill>
                <a:ea typeface="+mn-lt"/>
                <a:cs typeface="+mn-lt"/>
              </a:rPr>
              <a:t>nebo</a:t>
            </a:r>
            <a:r>
              <a:rPr lang="en-US" sz="2200" dirty="0">
                <a:solidFill>
                  <a:srgbClr val="000000"/>
                </a:solidFill>
                <a:ea typeface="+mn-lt"/>
                <a:cs typeface="+mn-lt"/>
              </a:rPr>
              <a:t> online.</a:t>
            </a:r>
            <a:endParaRPr lang="en-US" sz="2200" dirty="0"/>
          </a:p>
          <a:p>
            <a:pPr marL="285750" indent="-285750">
              <a:buFont typeface="Arial"/>
              <a:buChar char="•"/>
            </a:pPr>
            <a:r>
              <a:rPr lang="en-US" sz="2200" dirty="0" err="1">
                <a:solidFill>
                  <a:srgbClr val="000000"/>
                </a:solidFill>
                <a:ea typeface="+mn-lt"/>
                <a:cs typeface="+mn-lt"/>
              </a:rPr>
              <a:t>Cílem</a:t>
            </a:r>
            <a:r>
              <a:rPr lang="en-US" sz="2200" dirty="0">
                <a:solidFill>
                  <a:srgbClr val="000000"/>
                </a:solidFill>
                <a:ea typeface="+mn-lt"/>
                <a:cs typeface="+mn-lt"/>
              </a:rPr>
              <a:t> </a:t>
            </a:r>
            <a:r>
              <a:rPr lang="en-US" sz="2200" dirty="0" err="1">
                <a:solidFill>
                  <a:srgbClr val="000000"/>
                </a:solidFill>
                <a:ea typeface="+mn-lt"/>
                <a:cs typeface="+mn-lt"/>
              </a:rPr>
              <a:t>konferencí</a:t>
            </a:r>
            <a:r>
              <a:rPr lang="en-US" sz="2200" dirty="0">
                <a:solidFill>
                  <a:srgbClr val="000000"/>
                </a:solidFill>
                <a:ea typeface="+mn-lt"/>
                <a:cs typeface="+mn-lt"/>
              </a:rPr>
              <a:t> </a:t>
            </a:r>
            <a:r>
              <a:rPr lang="en-US" sz="2200" dirty="0" err="1">
                <a:solidFill>
                  <a:srgbClr val="000000"/>
                </a:solidFill>
                <a:ea typeface="+mn-lt"/>
                <a:cs typeface="+mn-lt"/>
              </a:rPr>
              <a:t>bylo</a:t>
            </a:r>
            <a:r>
              <a:rPr lang="en-US" sz="2200" dirty="0">
                <a:solidFill>
                  <a:srgbClr val="000000"/>
                </a:solidFill>
                <a:ea typeface="+mn-lt"/>
                <a:cs typeface="+mn-lt"/>
              </a:rPr>
              <a:t> </a:t>
            </a:r>
            <a:r>
              <a:rPr lang="en-US" sz="2200" dirty="0" err="1">
                <a:solidFill>
                  <a:srgbClr val="000000"/>
                </a:solidFill>
                <a:ea typeface="+mn-lt"/>
                <a:cs typeface="+mn-lt"/>
              </a:rPr>
              <a:t>představit</a:t>
            </a:r>
            <a:r>
              <a:rPr lang="en-US" sz="2200" dirty="0">
                <a:solidFill>
                  <a:srgbClr val="000000"/>
                </a:solidFill>
                <a:ea typeface="+mn-lt"/>
                <a:cs typeface="+mn-lt"/>
              </a:rPr>
              <a:t> </a:t>
            </a:r>
            <a:r>
              <a:rPr lang="en-US" sz="2200" dirty="0" err="1">
                <a:solidFill>
                  <a:srgbClr val="000000"/>
                </a:solidFill>
                <a:ea typeface="+mn-lt"/>
                <a:cs typeface="+mn-lt"/>
              </a:rPr>
              <a:t>praktické</a:t>
            </a:r>
            <a:r>
              <a:rPr lang="en-US" sz="2200" dirty="0">
                <a:solidFill>
                  <a:srgbClr val="000000"/>
                </a:solidFill>
                <a:ea typeface="+mn-lt"/>
                <a:cs typeface="+mn-lt"/>
              </a:rPr>
              <a:t> </a:t>
            </a:r>
            <a:r>
              <a:rPr lang="en-US" sz="2200" dirty="0" err="1">
                <a:solidFill>
                  <a:srgbClr val="000000"/>
                </a:solidFill>
                <a:ea typeface="+mn-lt"/>
                <a:cs typeface="+mn-lt"/>
              </a:rPr>
              <a:t>dopady</a:t>
            </a:r>
            <a:r>
              <a:rPr lang="en-US" sz="2200" dirty="0">
                <a:solidFill>
                  <a:srgbClr val="000000"/>
                </a:solidFill>
                <a:ea typeface="+mn-lt"/>
                <a:cs typeface="+mn-lt"/>
              </a:rPr>
              <a:t> </a:t>
            </a:r>
            <a:r>
              <a:rPr lang="en-US" sz="2200" dirty="0" err="1">
                <a:solidFill>
                  <a:srgbClr val="000000"/>
                </a:solidFill>
                <a:ea typeface="+mn-lt"/>
                <a:cs typeface="+mn-lt"/>
              </a:rPr>
              <a:t>nového</a:t>
            </a:r>
            <a:r>
              <a:rPr lang="en-US" sz="2200" dirty="0">
                <a:solidFill>
                  <a:srgbClr val="000000"/>
                </a:solidFill>
                <a:ea typeface="+mn-lt"/>
                <a:cs typeface="+mn-lt"/>
              </a:rPr>
              <a:t> </a:t>
            </a:r>
            <a:r>
              <a:rPr lang="en-US" sz="2200" dirty="0" err="1">
                <a:solidFill>
                  <a:srgbClr val="000000"/>
                </a:solidFill>
                <a:ea typeface="+mn-lt"/>
                <a:cs typeface="+mn-lt"/>
              </a:rPr>
              <a:t>financování</a:t>
            </a:r>
            <a:r>
              <a:rPr lang="en-US" sz="2200" dirty="0">
                <a:solidFill>
                  <a:srgbClr val="000000"/>
                </a:solidFill>
                <a:ea typeface="+mn-lt"/>
                <a:cs typeface="+mn-lt"/>
              </a:rPr>
              <a:t> </a:t>
            </a:r>
            <a:r>
              <a:rPr lang="en-US" sz="2200" dirty="0" err="1">
                <a:solidFill>
                  <a:srgbClr val="000000"/>
                </a:solidFill>
                <a:ea typeface="+mn-lt"/>
                <a:cs typeface="+mn-lt"/>
              </a:rPr>
              <a:t>nepedagogické</a:t>
            </a:r>
            <a:r>
              <a:rPr lang="en-US" sz="2200" dirty="0">
                <a:solidFill>
                  <a:srgbClr val="000000"/>
                </a:solidFill>
                <a:ea typeface="+mn-lt"/>
                <a:cs typeface="+mn-lt"/>
              </a:rPr>
              <a:t> </a:t>
            </a:r>
            <a:r>
              <a:rPr lang="en-US" sz="2200" dirty="0" err="1">
                <a:solidFill>
                  <a:srgbClr val="000000"/>
                </a:solidFill>
                <a:ea typeface="+mn-lt"/>
                <a:cs typeface="+mn-lt"/>
              </a:rPr>
              <a:t>práce</a:t>
            </a:r>
            <a:r>
              <a:rPr lang="en-US" sz="2200" dirty="0">
                <a:solidFill>
                  <a:srgbClr val="000000"/>
                </a:solidFill>
                <a:ea typeface="+mn-lt"/>
                <a:cs typeface="+mn-lt"/>
              </a:rPr>
              <a:t>.</a:t>
            </a:r>
            <a:endParaRPr lang="en-US" sz="2200" dirty="0"/>
          </a:p>
          <a:p>
            <a:pPr marL="285750" indent="-285750">
              <a:buFont typeface="Arial"/>
              <a:buChar char="•"/>
            </a:pPr>
            <a:r>
              <a:rPr lang="en-US" sz="2200" dirty="0" err="1">
                <a:solidFill>
                  <a:srgbClr val="000000"/>
                </a:solidFill>
                <a:ea typeface="+mn-lt"/>
                <a:cs typeface="+mn-lt"/>
              </a:rPr>
              <a:t>Diskuse</a:t>
            </a:r>
            <a:r>
              <a:rPr lang="en-US" sz="2200" dirty="0">
                <a:solidFill>
                  <a:srgbClr val="000000"/>
                </a:solidFill>
                <a:ea typeface="+mn-lt"/>
                <a:cs typeface="+mn-lt"/>
              </a:rPr>
              <a:t> se </a:t>
            </a:r>
            <a:r>
              <a:rPr lang="en-US" sz="2200" dirty="0" err="1">
                <a:solidFill>
                  <a:srgbClr val="000000"/>
                </a:solidFill>
                <a:ea typeface="+mn-lt"/>
                <a:cs typeface="+mn-lt"/>
              </a:rPr>
              <a:t>zaměřila</a:t>
            </a:r>
            <a:r>
              <a:rPr lang="en-US" sz="2200" dirty="0">
                <a:solidFill>
                  <a:srgbClr val="000000"/>
                </a:solidFill>
                <a:ea typeface="+mn-lt"/>
                <a:cs typeface="+mn-lt"/>
              </a:rPr>
              <a:t> </a:t>
            </a:r>
            <a:r>
              <a:rPr lang="en-US" sz="2200" dirty="0" err="1">
                <a:solidFill>
                  <a:srgbClr val="000000"/>
                </a:solidFill>
                <a:ea typeface="+mn-lt"/>
                <a:cs typeface="+mn-lt"/>
              </a:rPr>
              <a:t>na</a:t>
            </a:r>
            <a:r>
              <a:rPr lang="en-US" sz="2200" dirty="0">
                <a:solidFill>
                  <a:srgbClr val="000000"/>
                </a:solidFill>
                <a:ea typeface="+mn-lt"/>
                <a:cs typeface="+mn-lt"/>
              </a:rPr>
              <a:t> </a:t>
            </a:r>
            <a:r>
              <a:rPr lang="en-US" sz="2200" dirty="0" err="1">
                <a:solidFill>
                  <a:srgbClr val="000000"/>
                </a:solidFill>
                <a:ea typeface="+mn-lt"/>
                <a:cs typeface="+mn-lt"/>
              </a:rPr>
              <a:t>varianty</a:t>
            </a:r>
            <a:r>
              <a:rPr lang="en-US" sz="2200" dirty="0">
                <a:solidFill>
                  <a:srgbClr val="000000"/>
                </a:solidFill>
                <a:ea typeface="+mn-lt"/>
                <a:cs typeface="+mn-lt"/>
              </a:rPr>
              <a:t> </a:t>
            </a:r>
            <a:r>
              <a:rPr lang="en-US" sz="2200" dirty="0" err="1">
                <a:solidFill>
                  <a:srgbClr val="000000"/>
                </a:solidFill>
                <a:ea typeface="+mn-lt"/>
                <a:cs typeface="+mn-lt"/>
              </a:rPr>
              <a:t>zajištění</a:t>
            </a:r>
            <a:r>
              <a:rPr lang="en-US" sz="2200" dirty="0">
                <a:solidFill>
                  <a:srgbClr val="000000"/>
                </a:solidFill>
                <a:ea typeface="+mn-lt"/>
                <a:cs typeface="+mn-lt"/>
              </a:rPr>
              <a:t> </a:t>
            </a:r>
            <a:r>
              <a:rPr lang="en-US" sz="2200" dirty="0" err="1">
                <a:solidFill>
                  <a:srgbClr val="000000"/>
                </a:solidFill>
                <a:ea typeface="+mn-lt"/>
                <a:cs typeface="+mn-lt"/>
              </a:rPr>
              <a:t>nepedagogických</a:t>
            </a:r>
            <a:r>
              <a:rPr lang="en-US" sz="2200" dirty="0">
                <a:solidFill>
                  <a:srgbClr val="000000"/>
                </a:solidFill>
                <a:ea typeface="+mn-lt"/>
                <a:cs typeface="+mn-lt"/>
              </a:rPr>
              <a:t> </a:t>
            </a:r>
            <a:r>
              <a:rPr lang="en-US" sz="2200" dirty="0" err="1">
                <a:solidFill>
                  <a:srgbClr val="000000"/>
                </a:solidFill>
                <a:ea typeface="+mn-lt"/>
                <a:cs typeface="+mn-lt"/>
              </a:rPr>
              <a:t>činností</a:t>
            </a:r>
            <a:r>
              <a:rPr lang="en-US" sz="2200" dirty="0">
                <a:solidFill>
                  <a:srgbClr val="000000"/>
                </a:solidFill>
                <a:ea typeface="+mn-lt"/>
                <a:cs typeface="+mn-lt"/>
              </a:rPr>
              <a:t>, </a:t>
            </a:r>
            <a:r>
              <a:rPr lang="en-US" sz="2200" dirty="0" err="1">
                <a:solidFill>
                  <a:srgbClr val="000000"/>
                </a:solidFill>
                <a:ea typeface="+mn-lt"/>
                <a:cs typeface="+mn-lt"/>
              </a:rPr>
              <a:t>rozpočtové</a:t>
            </a:r>
            <a:r>
              <a:rPr lang="en-US" sz="2200" dirty="0">
                <a:solidFill>
                  <a:srgbClr val="000000"/>
                </a:solidFill>
                <a:ea typeface="+mn-lt"/>
                <a:cs typeface="+mn-lt"/>
              </a:rPr>
              <a:t> </a:t>
            </a:r>
            <a:r>
              <a:rPr lang="en-US" sz="2200" dirty="0" err="1">
                <a:solidFill>
                  <a:srgbClr val="000000"/>
                </a:solidFill>
                <a:ea typeface="+mn-lt"/>
                <a:cs typeface="+mn-lt"/>
              </a:rPr>
              <a:t>dopady</a:t>
            </a:r>
            <a:r>
              <a:rPr lang="en-US" sz="2200" dirty="0">
                <a:solidFill>
                  <a:srgbClr val="000000"/>
                </a:solidFill>
                <a:ea typeface="+mn-lt"/>
                <a:cs typeface="+mn-lt"/>
              </a:rPr>
              <a:t> a </a:t>
            </a:r>
            <a:r>
              <a:rPr lang="en-US" sz="2200" dirty="0" err="1">
                <a:solidFill>
                  <a:srgbClr val="000000"/>
                </a:solidFill>
                <a:ea typeface="+mn-lt"/>
                <a:cs typeface="+mn-lt"/>
              </a:rPr>
              <a:t>práci</a:t>
            </a:r>
            <a:r>
              <a:rPr lang="en-US" sz="2200" dirty="0">
                <a:solidFill>
                  <a:srgbClr val="000000"/>
                </a:solidFill>
                <a:ea typeface="+mn-lt"/>
                <a:cs typeface="+mn-lt"/>
              </a:rPr>
              <a:t> s ONIV a </a:t>
            </a:r>
            <a:r>
              <a:rPr lang="en-US" sz="2200" dirty="0" err="1">
                <a:solidFill>
                  <a:srgbClr val="000000"/>
                </a:solidFill>
                <a:ea typeface="+mn-lt"/>
                <a:cs typeface="+mn-lt"/>
              </a:rPr>
              <a:t>školní</a:t>
            </a:r>
            <a:r>
              <a:rPr lang="en-US" sz="2200" dirty="0">
                <a:solidFill>
                  <a:srgbClr val="000000"/>
                </a:solidFill>
                <a:ea typeface="+mn-lt"/>
                <a:cs typeface="+mn-lt"/>
              </a:rPr>
              <a:t> </a:t>
            </a:r>
            <a:r>
              <a:rPr lang="en-US" sz="2200" dirty="0" err="1">
                <a:solidFill>
                  <a:srgbClr val="000000"/>
                </a:solidFill>
                <a:ea typeface="+mn-lt"/>
                <a:cs typeface="+mn-lt"/>
              </a:rPr>
              <a:t>stravování</a:t>
            </a:r>
            <a:r>
              <a:rPr lang="en-US" sz="2200" dirty="0">
                <a:solidFill>
                  <a:srgbClr val="000000"/>
                </a:solidFill>
                <a:ea typeface="+mn-lt"/>
                <a:cs typeface="+mn-lt"/>
              </a:rPr>
              <a:t>. </a:t>
            </a:r>
            <a:endParaRPr lang="en-US" sz="2200" dirty="0"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sz="2200" dirty="0">
                <a:ea typeface="Calibri"/>
                <a:cs typeface="Calibri"/>
                <a:hlinkClick r:id="rId5"/>
              </a:rPr>
              <a:t>Na tomto odkazu</a:t>
            </a:r>
            <a:r>
              <a:rPr lang="en-US" sz="2200" dirty="0">
                <a:ea typeface="Calibri"/>
                <a:cs typeface="Calibri"/>
              </a:rPr>
              <a:t> </a:t>
            </a:r>
            <a:r>
              <a:rPr lang="en-US" sz="2200" dirty="0" err="1">
                <a:ea typeface="Calibri"/>
                <a:cs typeface="Calibri"/>
              </a:rPr>
              <a:t>můžete</a:t>
            </a:r>
            <a:r>
              <a:rPr lang="en-US" sz="2200" dirty="0">
                <a:ea typeface="Calibri"/>
                <a:cs typeface="Calibri"/>
              </a:rPr>
              <a:t> </a:t>
            </a:r>
            <a:r>
              <a:rPr lang="en-US" sz="2200" dirty="0" err="1">
                <a:ea typeface="Calibri"/>
                <a:cs typeface="Calibri"/>
              </a:rPr>
              <a:t>zhlédnout</a:t>
            </a:r>
            <a:r>
              <a:rPr lang="en-US" sz="2200" dirty="0">
                <a:ea typeface="Calibri"/>
                <a:cs typeface="Calibri"/>
              </a:rPr>
              <a:t> </a:t>
            </a:r>
            <a:r>
              <a:rPr lang="en-US" sz="2200" dirty="0" err="1">
                <a:ea typeface="Calibri"/>
                <a:cs typeface="Calibri"/>
              </a:rPr>
              <a:t>záznam</a:t>
            </a:r>
            <a:r>
              <a:rPr lang="en-US" sz="2200" dirty="0">
                <a:ea typeface="Calibri"/>
                <a:cs typeface="Calibri"/>
              </a:rPr>
              <a:t> </a:t>
            </a:r>
            <a:r>
              <a:rPr lang="en-US" sz="2200" dirty="0" err="1">
                <a:ea typeface="Calibri"/>
                <a:cs typeface="Calibri"/>
              </a:rPr>
              <a:t>konference</a:t>
            </a:r>
            <a:r>
              <a:rPr lang="en-US" sz="2200" dirty="0">
                <a:ea typeface="Calibri"/>
                <a:cs typeface="Calibri"/>
              </a:rPr>
              <a:t> z 2. 10. 2025.</a:t>
            </a:r>
          </a:p>
          <a:p>
            <a:pPr marL="285750" indent="-285750">
              <a:buFont typeface="Arial"/>
              <a:buChar char="•"/>
            </a:pPr>
            <a:r>
              <a:rPr lang="en-US" sz="2200" dirty="0" err="1">
                <a:latin typeface="Aptos" panose="02110004020202020204"/>
                <a:ea typeface="Calibri"/>
                <a:cs typeface="Calibri"/>
              </a:rPr>
              <a:t>Krajské</a:t>
            </a:r>
            <a:r>
              <a:rPr lang="en-US" sz="2200" dirty="0">
                <a:latin typeface="Aptos" panose="02110004020202020204"/>
                <a:ea typeface="Calibri"/>
                <a:cs typeface="Calibri"/>
              </a:rPr>
              <a:t> </a:t>
            </a:r>
            <a:r>
              <a:rPr lang="en-US" sz="2200" dirty="0" err="1">
                <a:latin typeface="Aptos" panose="02110004020202020204"/>
                <a:ea typeface="Calibri"/>
                <a:cs typeface="Calibri"/>
              </a:rPr>
              <a:t>týmy</a:t>
            </a:r>
            <a:r>
              <a:rPr lang="en-US" sz="2200" dirty="0">
                <a:latin typeface="Aptos" panose="02110004020202020204"/>
                <a:ea typeface="Calibri"/>
                <a:cs typeface="Calibri"/>
              </a:rPr>
              <a:t> SČ </a:t>
            </a:r>
            <a:r>
              <a:rPr lang="en-US" sz="2200" dirty="0" err="1">
                <a:latin typeface="Aptos" panose="02110004020202020204"/>
                <a:ea typeface="Calibri"/>
                <a:cs typeface="Calibri"/>
              </a:rPr>
              <a:t>nadále</a:t>
            </a:r>
            <a:r>
              <a:rPr lang="en-US" sz="2200" dirty="0">
                <a:latin typeface="Aptos" panose="02110004020202020204"/>
                <a:ea typeface="Calibri"/>
                <a:cs typeface="Calibri"/>
              </a:rPr>
              <a:t> </a:t>
            </a:r>
            <a:r>
              <a:rPr lang="en-US" sz="2200" dirty="0" err="1">
                <a:latin typeface="Aptos" panose="02110004020202020204"/>
                <a:ea typeface="Calibri"/>
                <a:cs typeface="Calibri"/>
              </a:rPr>
              <a:t>pořádají</a:t>
            </a:r>
            <a:r>
              <a:rPr lang="en-US" sz="2200" dirty="0">
                <a:latin typeface="Aptos" panose="02110004020202020204"/>
                <a:ea typeface="Calibri"/>
                <a:cs typeface="Calibri"/>
              </a:rPr>
              <a:t> </a:t>
            </a:r>
            <a:r>
              <a:rPr lang="en-US" sz="2200" dirty="0" err="1">
                <a:latin typeface="Aptos" panose="02110004020202020204"/>
                <a:ea typeface="Calibri"/>
                <a:cs typeface="Calibri"/>
              </a:rPr>
              <a:t>semináře</a:t>
            </a:r>
            <a:r>
              <a:rPr lang="en-US" sz="2200" dirty="0">
                <a:latin typeface="Aptos" panose="02110004020202020204"/>
                <a:ea typeface="Calibri"/>
                <a:cs typeface="Calibri"/>
              </a:rPr>
              <a:t>, </a:t>
            </a:r>
            <a:r>
              <a:rPr lang="en-US" sz="2200" dirty="0" err="1">
                <a:latin typeface="Aptos" panose="02110004020202020204"/>
                <a:ea typeface="Calibri"/>
                <a:cs typeface="Calibri"/>
              </a:rPr>
              <a:t>webináře</a:t>
            </a:r>
            <a:r>
              <a:rPr lang="en-US" sz="2200" dirty="0">
                <a:latin typeface="Aptos" panose="02110004020202020204"/>
                <a:ea typeface="Calibri"/>
                <a:cs typeface="Calibri"/>
              </a:rPr>
              <a:t>, </a:t>
            </a:r>
            <a:r>
              <a:rPr lang="en-US" sz="2200" dirty="0" err="1">
                <a:latin typeface="Aptos" panose="02110004020202020204"/>
                <a:ea typeface="Calibri"/>
                <a:cs typeface="Calibri"/>
              </a:rPr>
              <a:t>individuální</a:t>
            </a:r>
            <a:r>
              <a:rPr lang="en-US" sz="2200" dirty="0">
                <a:latin typeface="Aptos" panose="02110004020202020204"/>
                <a:ea typeface="Calibri"/>
                <a:cs typeface="Calibri"/>
              </a:rPr>
              <a:t> </a:t>
            </a:r>
            <a:r>
              <a:rPr lang="en-US" sz="2200" dirty="0" err="1">
                <a:latin typeface="Aptos" panose="02110004020202020204"/>
                <a:ea typeface="Calibri"/>
                <a:cs typeface="Calibri"/>
              </a:rPr>
              <a:t>konzultace</a:t>
            </a:r>
            <a:r>
              <a:rPr lang="en-US" sz="2200" dirty="0">
                <a:latin typeface="Aptos" panose="02110004020202020204"/>
                <a:ea typeface="Calibri"/>
                <a:cs typeface="Calibri"/>
              </a:rPr>
              <a:t>. </a:t>
            </a:r>
            <a:r>
              <a:rPr lang="en-US" sz="2200" dirty="0" err="1">
                <a:latin typeface="Aptos" panose="02110004020202020204"/>
                <a:ea typeface="Calibri"/>
                <a:cs typeface="Calibri"/>
              </a:rPr>
              <a:t>Během</a:t>
            </a:r>
            <a:r>
              <a:rPr lang="en-US" sz="2200" dirty="0">
                <a:latin typeface="Aptos" panose="02110004020202020204"/>
                <a:ea typeface="Calibri"/>
                <a:cs typeface="Calibri"/>
              </a:rPr>
              <a:t> </a:t>
            </a:r>
            <a:r>
              <a:rPr lang="en-US" sz="2200" dirty="0" err="1">
                <a:latin typeface="Aptos" panose="02110004020202020204"/>
                <a:ea typeface="Calibri"/>
                <a:cs typeface="Calibri"/>
              </a:rPr>
              <a:t>září</a:t>
            </a:r>
            <a:r>
              <a:rPr lang="en-US" sz="2200" dirty="0">
                <a:latin typeface="Aptos" panose="02110004020202020204"/>
                <a:ea typeface="Calibri"/>
                <a:cs typeface="Calibri"/>
              </a:rPr>
              <a:t> a </a:t>
            </a:r>
            <a:r>
              <a:rPr lang="en-US" sz="2200" dirty="0" err="1">
                <a:latin typeface="Aptos" panose="02110004020202020204"/>
                <a:ea typeface="Calibri"/>
                <a:cs typeface="Calibri"/>
              </a:rPr>
              <a:t>října</a:t>
            </a:r>
            <a:r>
              <a:rPr lang="en-US" sz="2200" dirty="0">
                <a:latin typeface="Aptos" panose="02110004020202020204"/>
                <a:ea typeface="Calibri"/>
                <a:cs typeface="Calibri"/>
              </a:rPr>
              <a:t> </a:t>
            </a:r>
            <a:r>
              <a:rPr lang="en-US" sz="2200" dirty="0" err="1">
                <a:latin typeface="Aptos" panose="02110004020202020204"/>
                <a:ea typeface="Calibri"/>
                <a:cs typeface="Calibri"/>
              </a:rPr>
              <a:t>proškolily</a:t>
            </a:r>
            <a:r>
              <a:rPr lang="en-US" sz="2200" dirty="0">
                <a:latin typeface="Aptos" panose="02110004020202020204"/>
                <a:ea typeface="Calibri"/>
                <a:cs typeface="Calibri"/>
              </a:rPr>
              <a:t> </a:t>
            </a:r>
            <a:r>
              <a:rPr lang="en-US" sz="2200" dirty="0" err="1">
                <a:latin typeface="Aptos" panose="02110004020202020204"/>
                <a:ea typeface="Calibri"/>
                <a:cs typeface="Calibri"/>
              </a:rPr>
              <a:t>více</a:t>
            </a:r>
            <a:r>
              <a:rPr lang="en-US" sz="2200" dirty="0">
                <a:latin typeface="Aptos" panose="02110004020202020204"/>
                <a:ea typeface="Calibri"/>
                <a:cs typeface="Calibri"/>
              </a:rPr>
              <a:t> </a:t>
            </a:r>
            <a:r>
              <a:rPr lang="en-US" sz="2200" dirty="0" err="1">
                <a:latin typeface="Aptos" panose="02110004020202020204"/>
                <a:ea typeface="Calibri"/>
                <a:cs typeface="Calibri"/>
              </a:rPr>
              <a:t>než</a:t>
            </a:r>
            <a:r>
              <a:rPr lang="en-US" sz="2200" dirty="0">
                <a:latin typeface="Aptos" panose="02110004020202020204"/>
                <a:ea typeface="Calibri"/>
                <a:cs typeface="Calibri"/>
              </a:rPr>
              <a:t> 3 500 </a:t>
            </a:r>
            <a:r>
              <a:rPr lang="en-US" sz="2200" dirty="0" err="1">
                <a:latin typeface="Aptos" panose="02110004020202020204"/>
                <a:ea typeface="Calibri"/>
                <a:cs typeface="Calibri"/>
              </a:rPr>
              <a:t>účastníků</a:t>
            </a:r>
            <a:r>
              <a:rPr lang="en-US" sz="2200" dirty="0">
                <a:latin typeface="Aptos" panose="02110004020202020204"/>
                <a:ea typeface="Calibri"/>
                <a:cs typeface="Calibri"/>
              </a:rPr>
              <a:t> </a:t>
            </a:r>
            <a:r>
              <a:rPr lang="en-US" sz="2200" dirty="0" err="1">
                <a:latin typeface="Aptos" panose="02110004020202020204"/>
                <a:ea typeface="Calibri"/>
                <a:cs typeface="Calibri"/>
              </a:rPr>
              <a:t>na</a:t>
            </a:r>
            <a:r>
              <a:rPr lang="en-US" sz="2200" dirty="0">
                <a:latin typeface="Aptos" panose="02110004020202020204"/>
                <a:ea typeface="Calibri"/>
                <a:cs typeface="Calibri"/>
              </a:rPr>
              <a:t> 170 </a:t>
            </a:r>
            <a:r>
              <a:rPr lang="en-US" sz="2200" dirty="0" err="1">
                <a:latin typeface="Aptos" panose="02110004020202020204"/>
                <a:ea typeface="Calibri"/>
                <a:cs typeface="Calibri"/>
              </a:rPr>
              <a:t>akcích</a:t>
            </a:r>
            <a:r>
              <a:rPr lang="en-US" sz="2200" dirty="0">
                <a:latin typeface="Aptos" panose="02110004020202020204"/>
                <a:ea typeface="Calibri"/>
                <a:cs typeface="Calibri"/>
              </a:rPr>
              <a:t>.</a:t>
            </a:r>
          </a:p>
          <a:p>
            <a:endParaRPr lang="en-US">
              <a:solidFill>
                <a:srgbClr val="000000"/>
              </a:solidFill>
              <a:latin typeface="Aptos" panose="02110004020202020204"/>
              <a:ea typeface="Calibri"/>
              <a:cs typeface="Calibri"/>
            </a:endParaRPr>
          </a:p>
          <a:p>
            <a:endParaRPr lang="cs-CZ" sz="1100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  <a:p>
            <a:endParaRPr lang="cs-CZ" sz="1100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813093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AF113C-D356-53AD-C45E-BB08CBA033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text, snímek obrazovky&#10;&#10;Obsah vygenerovaný umělou inteligencí může být nesprávný.">
            <a:extLst>
              <a:ext uri="{FF2B5EF4-FFF2-40B4-BE49-F238E27FC236}">
                <a16:creationId xmlns:a16="http://schemas.microsoft.com/office/drawing/2014/main" id="{AECB056F-E759-43B1-3482-70D6EFDE5C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1" y="-3048"/>
            <a:ext cx="12186586" cy="6861048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99E47EDA-D6CE-F6D4-2003-47B5490326FD}"/>
              </a:ext>
            </a:extLst>
          </p:cNvPr>
          <p:cNvSpPr txBox="1"/>
          <p:nvPr/>
        </p:nvSpPr>
        <p:spPr>
          <a:xfrm>
            <a:off x="1343548" y="979687"/>
            <a:ext cx="9915210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s-CZ" sz="4000" b="1">
                <a:solidFill>
                  <a:schemeClr val="tx2">
                    <a:lumMod val="75000"/>
                    <a:lumOff val="25000"/>
                  </a:schemeClr>
                </a:solidFill>
                <a:latin typeface="Aptos"/>
                <a:ea typeface="Open Sans Extrabold"/>
                <a:cs typeface="Open Sans Extrabold"/>
                <a:sym typeface="League Spartan"/>
              </a:rPr>
              <a:t>VIP Slučování </a:t>
            </a:r>
            <a:endParaRPr lang="cs-CZ" sz="4000" b="1">
              <a:solidFill>
                <a:schemeClr val="tx2">
                  <a:lumMod val="75000"/>
                  <a:lumOff val="25000"/>
                </a:schemeClr>
              </a:solidFill>
              <a:ea typeface="Open Sans Extrabold"/>
              <a:cs typeface="Open Sans Extrabold"/>
            </a:endParaRP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1BB1D511-7BCB-F54F-B29D-8B58EB2319CA}"/>
              </a:ext>
            </a:extLst>
          </p:cNvPr>
          <p:cNvSpPr txBox="1"/>
          <p:nvPr/>
        </p:nvSpPr>
        <p:spPr>
          <a:xfrm>
            <a:off x="1339404" y="2901580"/>
            <a:ext cx="9491120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l" rtl="0" fontAlgn="base">
              <a:lnSpc>
                <a:spcPts val="1200"/>
              </a:lnSpc>
              <a:buFont typeface="Arial" panose="020B0604020202020204" pitchFamily="34" charset="0"/>
              <a:buChar char="•"/>
            </a:pPr>
            <a:endParaRPr lang="cs-CZ" b="0" i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endParaRPr lang="cs-CZ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1EC0602-E553-7A7E-2261-E05E4BA3B523}"/>
              </a:ext>
            </a:extLst>
          </p:cNvPr>
          <p:cNvSpPr txBox="1"/>
          <p:nvPr/>
        </p:nvSpPr>
        <p:spPr>
          <a:xfrm>
            <a:off x="4701171" y="5768091"/>
            <a:ext cx="7484205" cy="43088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en-US" sz="2200" err="1"/>
              <a:t>Více</a:t>
            </a:r>
            <a:r>
              <a:rPr lang="en-US" sz="2200"/>
              <a:t> </a:t>
            </a:r>
            <a:r>
              <a:rPr lang="en-US" sz="2200" err="1"/>
              <a:t>informací</a:t>
            </a:r>
            <a:r>
              <a:rPr lang="en-US" sz="2200"/>
              <a:t> </a:t>
            </a:r>
            <a:r>
              <a:rPr lang="en-US" sz="2200" err="1"/>
              <a:t>naleznete</a:t>
            </a:r>
            <a:r>
              <a:rPr lang="en-US" sz="2200"/>
              <a:t> </a:t>
            </a:r>
            <a:r>
              <a:rPr lang="en-US" sz="2200" err="1"/>
              <a:t>na</a:t>
            </a:r>
            <a:r>
              <a:rPr lang="en-US" sz="2200"/>
              <a:t> edu.gov.cz </a:t>
            </a:r>
            <a:r>
              <a:rPr lang="en-US" sz="2200">
                <a:hlinkClick r:id="rId4"/>
              </a:rPr>
              <a:t>na tomto odkazu</a:t>
            </a:r>
            <a:r>
              <a:rPr lang="en-US" sz="2200"/>
              <a:t>.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090C58C-06BA-99FE-C7B3-95366B9B94A2}"/>
              </a:ext>
            </a:extLst>
          </p:cNvPr>
          <p:cNvSpPr txBox="1"/>
          <p:nvPr/>
        </p:nvSpPr>
        <p:spPr>
          <a:xfrm>
            <a:off x="948519" y="2014128"/>
            <a:ext cx="10432831" cy="443198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200" b="1" dirty="0" err="1">
                <a:latin typeface="Aptos"/>
              </a:rPr>
              <a:t>Velmi</a:t>
            </a:r>
            <a:r>
              <a:rPr lang="en-US" sz="2200" b="1" dirty="0">
                <a:latin typeface="Aptos"/>
              </a:rPr>
              <a:t> </a:t>
            </a:r>
            <a:r>
              <a:rPr lang="en-US" sz="2200" b="1" dirty="0" err="1">
                <a:latin typeface="Aptos"/>
              </a:rPr>
              <a:t>Intenzivní</a:t>
            </a:r>
            <a:r>
              <a:rPr lang="en-US" sz="2200" b="1" dirty="0">
                <a:latin typeface="Aptos"/>
              </a:rPr>
              <a:t> Podpora:</a:t>
            </a:r>
            <a:r>
              <a:rPr lang="en-US" sz="2200" b="1" dirty="0">
                <a:solidFill>
                  <a:srgbClr val="72BDE9"/>
                </a:solidFill>
                <a:latin typeface="Aptos"/>
              </a:rPr>
              <a:t> </a:t>
            </a:r>
            <a:r>
              <a:rPr lang="en-US" sz="2200" dirty="0" err="1">
                <a:latin typeface="Aptos"/>
              </a:rPr>
              <a:t>provázení</a:t>
            </a:r>
            <a:r>
              <a:rPr lang="en-US" sz="2200" dirty="0">
                <a:latin typeface="Aptos"/>
              </a:rPr>
              <a:t> </a:t>
            </a:r>
            <a:r>
              <a:rPr lang="en-US" sz="2200" dirty="0" err="1">
                <a:latin typeface="Aptos"/>
              </a:rPr>
              <a:t>zřizovatelů</a:t>
            </a:r>
            <a:r>
              <a:rPr lang="en-US" sz="2200" dirty="0">
                <a:latin typeface="Aptos"/>
              </a:rPr>
              <a:t> a </a:t>
            </a:r>
            <a:r>
              <a:rPr lang="en-US" sz="2200" dirty="0" err="1">
                <a:latin typeface="Aptos"/>
              </a:rPr>
              <a:t>škol</a:t>
            </a:r>
            <a:r>
              <a:rPr lang="en-US" sz="2200" dirty="0">
                <a:latin typeface="Aptos"/>
              </a:rPr>
              <a:t> </a:t>
            </a:r>
            <a:r>
              <a:rPr lang="en-US" sz="2200" dirty="0" err="1">
                <a:latin typeface="Aptos"/>
              </a:rPr>
              <a:t>všemi</a:t>
            </a:r>
            <a:r>
              <a:rPr lang="en-US" sz="2200" dirty="0">
                <a:latin typeface="Aptos"/>
              </a:rPr>
              <a:t> </a:t>
            </a:r>
            <a:r>
              <a:rPr lang="en-US" sz="2200" dirty="0" err="1">
                <a:latin typeface="Aptos"/>
              </a:rPr>
              <a:t>kroky</a:t>
            </a:r>
            <a:r>
              <a:rPr lang="en-US" sz="2200" dirty="0">
                <a:latin typeface="Aptos"/>
              </a:rPr>
              <a:t> od </a:t>
            </a:r>
            <a:r>
              <a:rPr lang="en-US" sz="2200" dirty="0" err="1">
                <a:latin typeface="Aptos"/>
              </a:rPr>
              <a:t>prvního</a:t>
            </a:r>
            <a:r>
              <a:rPr lang="en-US" sz="2200" dirty="0">
                <a:latin typeface="Aptos"/>
              </a:rPr>
              <a:t> </a:t>
            </a:r>
            <a:r>
              <a:rPr lang="en-US" sz="2200" dirty="0" err="1">
                <a:latin typeface="Aptos"/>
              </a:rPr>
              <a:t>záměru</a:t>
            </a:r>
            <a:r>
              <a:rPr lang="en-US" sz="2200" dirty="0">
                <a:latin typeface="Aptos"/>
              </a:rPr>
              <a:t> po </a:t>
            </a:r>
            <a:r>
              <a:rPr lang="en-US" sz="2200" dirty="0" err="1">
                <a:latin typeface="Aptos"/>
              </a:rPr>
              <a:t>stabilizaci</a:t>
            </a:r>
            <a:r>
              <a:rPr lang="en-US" sz="2200" dirty="0">
                <a:latin typeface="Aptos"/>
              </a:rPr>
              <a:t> </a:t>
            </a:r>
            <a:r>
              <a:rPr lang="en-US" sz="2200" dirty="0" err="1">
                <a:latin typeface="Aptos"/>
              </a:rPr>
              <a:t>sloučeného</a:t>
            </a:r>
            <a:r>
              <a:rPr lang="en-US" sz="2200" dirty="0">
                <a:latin typeface="Aptos"/>
              </a:rPr>
              <a:t> </a:t>
            </a:r>
            <a:r>
              <a:rPr lang="en-US" sz="2200" dirty="0" err="1">
                <a:latin typeface="Aptos"/>
              </a:rPr>
              <a:t>ředitelství</a:t>
            </a:r>
            <a:r>
              <a:rPr lang="en-US" sz="2200" dirty="0">
                <a:latin typeface="Aptos"/>
              </a:rPr>
              <a:t>. Podpora je </a:t>
            </a:r>
            <a:r>
              <a:rPr lang="en-US" sz="2200" dirty="0" err="1">
                <a:latin typeface="Aptos"/>
              </a:rPr>
              <a:t>bezplatná</a:t>
            </a:r>
            <a:r>
              <a:rPr lang="en-US" sz="2200" dirty="0">
                <a:latin typeface="Aptos"/>
              </a:rPr>
              <a:t>.</a:t>
            </a:r>
            <a:endParaRPr lang="en-US" sz="2200" dirty="0"/>
          </a:p>
          <a:p>
            <a:pPr marL="342900" indent="-342900">
              <a:buFont typeface="Arial"/>
              <a:buChar char="•"/>
            </a:pPr>
            <a:r>
              <a:rPr lang="en-US" sz="2200" dirty="0">
                <a:latin typeface="Aptos"/>
              </a:rPr>
              <a:t>Program </a:t>
            </a:r>
            <a:r>
              <a:rPr lang="en-US" sz="2200" err="1">
                <a:latin typeface="Aptos"/>
              </a:rPr>
              <a:t>navazuje</a:t>
            </a:r>
            <a:r>
              <a:rPr lang="en-US" sz="2200" dirty="0">
                <a:latin typeface="Aptos"/>
              </a:rPr>
              <a:t> </a:t>
            </a:r>
            <a:r>
              <a:rPr lang="en-US" sz="2200" err="1">
                <a:latin typeface="Aptos"/>
              </a:rPr>
              <a:t>na</a:t>
            </a:r>
            <a:r>
              <a:rPr lang="en-US" sz="2200" dirty="0">
                <a:latin typeface="Aptos"/>
              </a:rPr>
              <a:t> </a:t>
            </a:r>
            <a:r>
              <a:rPr lang="en-US" sz="2200" err="1">
                <a:latin typeface="Aptos"/>
              </a:rPr>
              <a:t>legislativní</a:t>
            </a:r>
            <a:r>
              <a:rPr lang="en-US" sz="2200" dirty="0">
                <a:latin typeface="Aptos"/>
              </a:rPr>
              <a:t> </a:t>
            </a:r>
            <a:r>
              <a:rPr lang="en-US" sz="2200" err="1">
                <a:latin typeface="Aptos"/>
              </a:rPr>
              <a:t>rámec</a:t>
            </a:r>
            <a:r>
              <a:rPr lang="en-US" sz="2200" dirty="0">
                <a:latin typeface="Aptos"/>
              </a:rPr>
              <a:t> (</a:t>
            </a:r>
            <a:r>
              <a:rPr lang="en-US" sz="2200" err="1">
                <a:latin typeface="Aptos"/>
              </a:rPr>
              <a:t>účinnost</a:t>
            </a:r>
            <a:r>
              <a:rPr lang="en-US" sz="2200" dirty="0">
                <a:latin typeface="Aptos"/>
              </a:rPr>
              <a:t> od 1. 1. 2026, </a:t>
            </a:r>
            <a:r>
              <a:rPr lang="en-US" sz="2200" err="1">
                <a:latin typeface="Aptos"/>
              </a:rPr>
              <a:t>přechodné</a:t>
            </a:r>
            <a:r>
              <a:rPr lang="en-US" sz="2200" dirty="0">
                <a:latin typeface="Aptos"/>
              </a:rPr>
              <a:t> </a:t>
            </a:r>
            <a:r>
              <a:rPr lang="en-US" sz="2200" err="1">
                <a:latin typeface="Aptos"/>
              </a:rPr>
              <a:t>období</a:t>
            </a:r>
            <a:r>
              <a:rPr lang="en-US" sz="2200" dirty="0">
                <a:latin typeface="Aptos"/>
              </a:rPr>
              <a:t> do 31. 12. 2028) a </a:t>
            </a:r>
            <a:r>
              <a:rPr lang="en-US" sz="2200" err="1">
                <a:latin typeface="Aptos"/>
              </a:rPr>
              <a:t>směřuje</a:t>
            </a:r>
            <a:r>
              <a:rPr lang="en-US" sz="2200" dirty="0">
                <a:latin typeface="Aptos"/>
              </a:rPr>
              <a:t> k </a:t>
            </a:r>
            <a:r>
              <a:rPr lang="en-US" sz="2200" err="1">
                <a:latin typeface="Aptos"/>
              </a:rPr>
              <a:t>profesionalizaci</a:t>
            </a:r>
            <a:r>
              <a:rPr lang="en-US" sz="2200" dirty="0">
                <a:latin typeface="Aptos"/>
              </a:rPr>
              <a:t> </a:t>
            </a:r>
            <a:r>
              <a:rPr lang="en-US" sz="2200" err="1">
                <a:latin typeface="Aptos"/>
              </a:rPr>
              <a:t>řízení</a:t>
            </a:r>
            <a:r>
              <a:rPr lang="en-US" sz="2200" dirty="0">
                <a:latin typeface="Aptos"/>
              </a:rPr>
              <a:t>, </a:t>
            </a:r>
            <a:r>
              <a:rPr lang="en-US" sz="2200" err="1">
                <a:latin typeface="Aptos"/>
              </a:rPr>
              <a:t>nikoli</a:t>
            </a:r>
            <a:r>
              <a:rPr lang="en-US" sz="2200" dirty="0">
                <a:latin typeface="Aptos"/>
              </a:rPr>
              <a:t> k </a:t>
            </a:r>
            <a:r>
              <a:rPr lang="en-US" sz="2200" err="1">
                <a:latin typeface="Aptos"/>
              </a:rPr>
              <a:t>rušení</a:t>
            </a:r>
            <a:r>
              <a:rPr lang="en-US" sz="2200" dirty="0">
                <a:latin typeface="Aptos"/>
              </a:rPr>
              <a:t> </a:t>
            </a:r>
            <a:r>
              <a:rPr lang="en-US" sz="2200" err="1">
                <a:latin typeface="Aptos"/>
              </a:rPr>
              <a:t>pracovišť</a:t>
            </a:r>
            <a:r>
              <a:rPr lang="en-US" sz="2200" dirty="0">
                <a:latin typeface="Aptos"/>
              </a:rPr>
              <a:t>.</a:t>
            </a:r>
          </a:p>
          <a:p>
            <a:pPr marL="342900" indent="-342900">
              <a:buFont typeface="Arial"/>
              <a:buChar char="•"/>
            </a:pPr>
            <a:r>
              <a:rPr lang="en-US" sz="2200" err="1">
                <a:latin typeface="Aptos"/>
              </a:rPr>
              <a:t>Zajišťuje</a:t>
            </a:r>
            <a:r>
              <a:rPr lang="en-US" sz="2200" dirty="0">
                <a:latin typeface="Aptos"/>
              </a:rPr>
              <a:t> </a:t>
            </a:r>
            <a:r>
              <a:rPr lang="en-US" sz="2200" err="1">
                <a:latin typeface="Aptos"/>
              </a:rPr>
              <a:t>přímou</a:t>
            </a:r>
            <a:r>
              <a:rPr lang="en-US" sz="2200" dirty="0">
                <a:latin typeface="Aptos"/>
              </a:rPr>
              <a:t> </a:t>
            </a:r>
            <a:r>
              <a:rPr lang="en-US" sz="2200" err="1">
                <a:latin typeface="Aptos"/>
              </a:rPr>
              <a:t>podporu</a:t>
            </a:r>
            <a:r>
              <a:rPr lang="en-US" sz="2200" dirty="0">
                <a:latin typeface="Aptos"/>
              </a:rPr>
              <a:t> </a:t>
            </a:r>
            <a:r>
              <a:rPr lang="en-US" sz="2200" err="1">
                <a:latin typeface="Aptos"/>
              </a:rPr>
              <a:t>metodiků</a:t>
            </a:r>
            <a:r>
              <a:rPr lang="en-US" sz="2200" dirty="0">
                <a:latin typeface="Aptos"/>
              </a:rPr>
              <a:t> </a:t>
            </a:r>
            <a:r>
              <a:rPr lang="en-US" sz="2200" err="1">
                <a:latin typeface="Aptos"/>
              </a:rPr>
              <a:t>Středního</a:t>
            </a:r>
            <a:r>
              <a:rPr lang="en-US" sz="2200" dirty="0">
                <a:latin typeface="Aptos"/>
              </a:rPr>
              <a:t> </a:t>
            </a:r>
            <a:r>
              <a:rPr lang="en-US" sz="2200" err="1">
                <a:latin typeface="Aptos"/>
              </a:rPr>
              <a:t>článku</a:t>
            </a:r>
            <a:r>
              <a:rPr lang="en-US" sz="2200" dirty="0">
                <a:latin typeface="Aptos"/>
              </a:rPr>
              <a:t> </a:t>
            </a:r>
            <a:r>
              <a:rPr lang="en-US" sz="2200" err="1">
                <a:latin typeface="Aptos"/>
              </a:rPr>
              <a:t>podpory</a:t>
            </a:r>
            <a:r>
              <a:rPr lang="en-US" sz="2200" dirty="0">
                <a:latin typeface="Aptos"/>
              </a:rPr>
              <a:t> v </a:t>
            </a:r>
            <a:r>
              <a:rPr lang="en-US" sz="2200" err="1">
                <a:latin typeface="Aptos"/>
              </a:rPr>
              <a:t>území</a:t>
            </a:r>
            <a:r>
              <a:rPr lang="en-US" sz="2200" dirty="0">
                <a:latin typeface="Aptos"/>
              </a:rPr>
              <a:t> a </a:t>
            </a:r>
            <a:r>
              <a:rPr lang="en-US" sz="2200" err="1">
                <a:latin typeface="Aptos"/>
              </a:rPr>
              <a:t>konzultace</a:t>
            </a:r>
            <a:r>
              <a:rPr lang="en-US" sz="2200" dirty="0">
                <a:latin typeface="Aptos"/>
              </a:rPr>
              <a:t> </a:t>
            </a:r>
            <a:r>
              <a:rPr lang="en-US" sz="2200" err="1">
                <a:latin typeface="Aptos"/>
              </a:rPr>
              <a:t>odborníků</a:t>
            </a:r>
            <a:r>
              <a:rPr lang="en-US" sz="2200" dirty="0">
                <a:latin typeface="Aptos"/>
              </a:rPr>
              <a:t> MŠMT v </a:t>
            </a:r>
            <a:r>
              <a:rPr lang="en-US" sz="2200" err="1">
                <a:latin typeface="Aptos"/>
              </a:rPr>
              <a:t>komunikačních</a:t>
            </a:r>
            <a:r>
              <a:rPr lang="en-US" sz="2200" dirty="0">
                <a:latin typeface="Aptos"/>
              </a:rPr>
              <a:t>, </a:t>
            </a:r>
            <a:r>
              <a:rPr lang="en-US" sz="2200" err="1">
                <a:latin typeface="Aptos"/>
              </a:rPr>
              <a:t>administrativních</a:t>
            </a:r>
            <a:r>
              <a:rPr lang="en-US" sz="2200" dirty="0">
                <a:latin typeface="Aptos"/>
              </a:rPr>
              <a:t> </a:t>
            </a:r>
            <a:r>
              <a:rPr lang="en-US" sz="2200" err="1">
                <a:latin typeface="Aptos"/>
              </a:rPr>
              <a:t>i</a:t>
            </a:r>
            <a:r>
              <a:rPr lang="en-US" sz="2200" dirty="0">
                <a:latin typeface="Aptos"/>
              </a:rPr>
              <a:t> </a:t>
            </a:r>
            <a:r>
              <a:rPr lang="en-US" sz="2200" err="1">
                <a:latin typeface="Aptos"/>
              </a:rPr>
              <a:t>pedagogických</a:t>
            </a:r>
            <a:r>
              <a:rPr lang="en-US" sz="2200" dirty="0">
                <a:latin typeface="Aptos"/>
              </a:rPr>
              <a:t> </a:t>
            </a:r>
            <a:r>
              <a:rPr lang="en-US" sz="2200" err="1">
                <a:latin typeface="Aptos"/>
              </a:rPr>
              <a:t>otázkách</a:t>
            </a:r>
            <a:r>
              <a:rPr lang="en-US" sz="2200" dirty="0">
                <a:latin typeface="Aptos"/>
              </a:rPr>
              <a:t>.</a:t>
            </a:r>
          </a:p>
          <a:p>
            <a:pPr marL="342900" indent="-342900">
              <a:buFont typeface="Arial"/>
              <a:buChar char="•"/>
            </a:pPr>
            <a:r>
              <a:rPr lang="en-US" sz="2200" err="1">
                <a:latin typeface="Aptos"/>
              </a:rPr>
              <a:t>První</a:t>
            </a:r>
            <a:r>
              <a:rPr lang="en-US" sz="2200" dirty="0">
                <a:latin typeface="Aptos"/>
              </a:rPr>
              <a:t> </a:t>
            </a:r>
            <a:r>
              <a:rPr lang="en-US" sz="2200" err="1">
                <a:latin typeface="Aptos"/>
              </a:rPr>
              <a:t>zapojené</a:t>
            </a:r>
            <a:r>
              <a:rPr lang="en-US" sz="2200" dirty="0">
                <a:latin typeface="Aptos"/>
              </a:rPr>
              <a:t> </a:t>
            </a:r>
            <a:r>
              <a:rPr lang="en-US" sz="2200" err="1">
                <a:latin typeface="Aptos"/>
              </a:rPr>
              <a:t>obce</a:t>
            </a:r>
            <a:r>
              <a:rPr lang="en-US" sz="2200" dirty="0">
                <a:latin typeface="Aptos"/>
              </a:rPr>
              <a:t> </a:t>
            </a:r>
            <a:r>
              <a:rPr lang="en-US" sz="2200" err="1">
                <a:latin typeface="Aptos"/>
              </a:rPr>
              <a:t>oceňují</a:t>
            </a:r>
            <a:r>
              <a:rPr lang="en-US" sz="2200" dirty="0">
                <a:latin typeface="Aptos"/>
              </a:rPr>
              <a:t> </a:t>
            </a:r>
            <a:r>
              <a:rPr lang="en-US" sz="2200" err="1">
                <a:latin typeface="Aptos"/>
              </a:rPr>
              <a:t>jasný</a:t>
            </a:r>
            <a:r>
              <a:rPr lang="en-US" sz="2200" dirty="0">
                <a:latin typeface="Aptos"/>
              </a:rPr>
              <a:t> </a:t>
            </a:r>
            <a:r>
              <a:rPr lang="en-US" sz="2200" err="1">
                <a:latin typeface="Aptos"/>
              </a:rPr>
              <a:t>plán</a:t>
            </a:r>
            <a:r>
              <a:rPr lang="en-US" sz="2200" dirty="0">
                <a:latin typeface="Aptos"/>
              </a:rPr>
              <a:t> </a:t>
            </a:r>
            <a:r>
              <a:rPr lang="en-US" sz="2200" err="1">
                <a:latin typeface="Aptos"/>
              </a:rPr>
              <a:t>kroků</a:t>
            </a:r>
            <a:r>
              <a:rPr lang="en-US" sz="2200" dirty="0">
                <a:latin typeface="Aptos"/>
              </a:rPr>
              <a:t>, </a:t>
            </a:r>
            <a:r>
              <a:rPr lang="en-US" sz="2200" err="1">
                <a:latin typeface="Aptos"/>
              </a:rPr>
              <a:t>oporu</a:t>
            </a:r>
            <a:r>
              <a:rPr lang="en-US" sz="2200" dirty="0">
                <a:latin typeface="Aptos"/>
              </a:rPr>
              <a:t> v </a:t>
            </a:r>
            <a:r>
              <a:rPr lang="en-US" sz="2200" err="1">
                <a:latin typeface="Aptos"/>
              </a:rPr>
              <a:t>expertech</a:t>
            </a:r>
            <a:r>
              <a:rPr lang="en-US" sz="2200" dirty="0">
                <a:latin typeface="Aptos"/>
              </a:rPr>
              <a:t> a </a:t>
            </a:r>
            <a:r>
              <a:rPr lang="en-US" sz="2200" err="1">
                <a:latin typeface="Aptos"/>
              </a:rPr>
              <a:t>možnost</a:t>
            </a:r>
            <a:r>
              <a:rPr lang="en-US" sz="2200" dirty="0">
                <a:latin typeface="Aptos"/>
              </a:rPr>
              <a:t> </a:t>
            </a:r>
            <a:r>
              <a:rPr lang="en-US" sz="2200" err="1">
                <a:latin typeface="Aptos"/>
              </a:rPr>
              <a:t>soustředit</a:t>
            </a:r>
            <a:r>
              <a:rPr lang="en-US" sz="2200" dirty="0">
                <a:latin typeface="Aptos"/>
              </a:rPr>
              <a:t> </a:t>
            </a:r>
            <a:r>
              <a:rPr lang="en-US" sz="2200" err="1">
                <a:latin typeface="Aptos"/>
              </a:rPr>
              <a:t>vedení</a:t>
            </a:r>
            <a:r>
              <a:rPr lang="en-US" sz="2200" dirty="0">
                <a:latin typeface="Aptos"/>
              </a:rPr>
              <a:t> </a:t>
            </a:r>
            <a:r>
              <a:rPr lang="en-US" sz="2200" err="1">
                <a:latin typeface="Aptos"/>
              </a:rPr>
              <a:t>škol</a:t>
            </a:r>
            <a:r>
              <a:rPr lang="en-US" sz="2200" dirty="0">
                <a:latin typeface="Aptos"/>
              </a:rPr>
              <a:t> </a:t>
            </a:r>
            <a:r>
              <a:rPr lang="en-US" sz="2200" err="1">
                <a:latin typeface="Aptos"/>
              </a:rPr>
              <a:t>více</a:t>
            </a:r>
            <a:r>
              <a:rPr lang="en-US" sz="2200" dirty="0">
                <a:latin typeface="Aptos"/>
              </a:rPr>
              <a:t> </a:t>
            </a:r>
            <a:r>
              <a:rPr lang="en-US" sz="2200" err="1">
                <a:latin typeface="Aptos"/>
              </a:rPr>
              <a:t>na</a:t>
            </a:r>
            <a:r>
              <a:rPr lang="en-US" sz="2200" dirty="0">
                <a:latin typeface="Aptos"/>
              </a:rPr>
              <a:t> </a:t>
            </a:r>
            <a:r>
              <a:rPr lang="en-US" sz="2200" err="1">
                <a:latin typeface="Aptos"/>
              </a:rPr>
              <a:t>pedagogickou</a:t>
            </a:r>
            <a:r>
              <a:rPr lang="en-US" sz="2200" dirty="0">
                <a:latin typeface="Aptos"/>
              </a:rPr>
              <a:t> </a:t>
            </a:r>
            <a:r>
              <a:rPr lang="en-US" sz="2200" err="1">
                <a:latin typeface="Aptos"/>
              </a:rPr>
              <a:t>práci</a:t>
            </a:r>
            <a:r>
              <a:rPr lang="en-US" sz="2200" dirty="0">
                <a:latin typeface="Aptos"/>
              </a:rPr>
              <a:t>.</a:t>
            </a:r>
            <a:endParaRPr lang="en-US" sz="2200" dirty="0"/>
          </a:p>
          <a:p>
            <a:pPr marL="342900" indent="-342900">
              <a:buFont typeface="Arial"/>
              <a:buChar char="•"/>
            </a:pPr>
            <a:r>
              <a:rPr lang="en-US" sz="2200" err="1">
                <a:latin typeface="Aptos"/>
              </a:rPr>
              <a:t>Očekávanými</a:t>
            </a:r>
            <a:r>
              <a:rPr lang="en-US" sz="2200" dirty="0">
                <a:latin typeface="Aptos"/>
              </a:rPr>
              <a:t> </a:t>
            </a:r>
            <a:r>
              <a:rPr lang="en-US" sz="2200" err="1">
                <a:latin typeface="Aptos"/>
              </a:rPr>
              <a:t>přínosy</a:t>
            </a:r>
            <a:r>
              <a:rPr lang="en-US" sz="2200" dirty="0">
                <a:latin typeface="Aptos"/>
              </a:rPr>
              <a:t> </a:t>
            </a:r>
            <a:r>
              <a:rPr lang="en-US" sz="2200" err="1">
                <a:latin typeface="Aptos"/>
              </a:rPr>
              <a:t>jsou</a:t>
            </a:r>
            <a:r>
              <a:rPr lang="en-US" sz="2200" dirty="0">
                <a:latin typeface="Aptos"/>
              </a:rPr>
              <a:t> </a:t>
            </a:r>
            <a:r>
              <a:rPr lang="en-US" sz="2200" err="1">
                <a:latin typeface="Aptos"/>
              </a:rPr>
              <a:t>nižší</a:t>
            </a:r>
            <a:r>
              <a:rPr lang="en-US" sz="2200" dirty="0">
                <a:latin typeface="Aptos"/>
              </a:rPr>
              <a:t> </a:t>
            </a:r>
            <a:r>
              <a:rPr lang="en-US" sz="2200" err="1">
                <a:latin typeface="Aptos"/>
              </a:rPr>
              <a:t>administrativní</a:t>
            </a:r>
            <a:r>
              <a:rPr lang="en-US" sz="2200" dirty="0">
                <a:latin typeface="Aptos"/>
              </a:rPr>
              <a:t> </a:t>
            </a:r>
            <a:r>
              <a:rPr lang="en-US" sz="2200" err="1">
                <a:latin typeface="Aptos"/>
              </a:rPr>
              <a:t>zátěž</a:t>
            </a:r>
            <a:r>
              <a:rPr lang="en-US" sz="2200" dirty="0">
                <a:latin typeface="Aptos"/>
              </a:rPr>
              <a:t>, </a:t>
            </a:r>
            <a:r>
              <a:rPr lang="en-US" sz="2200" err="1">
                <a:latin typeface="Aptos"/>
              </a:rPr>
              <a:t>lepší</a:t>
            </a:r>
            <a:r>
              <a:rPr lang="en-US" sz="2200" dirty="0">
                <a:latin typeface="Aptos"/>
              </a:rPr>
              <a:t> </a:t>
            </a:r>
            <a:r>
              <a:rPr lang="en-US" sz="2200" err="1">
                <a:latin typeface="Aptos"/>
              </a:rPr>
              <a:t>zastupitelnost</a:t>
            </a:r>
            <a:r>
              <a:rPr lang="en-US" sz="2200" dirty="0">
                <a:latin typeface="Aptos"/>
              </a:rPr>
              <a:t>, </a:t>
            </a:r>
            <a:r>
              <a:rPr lang="en-US" sz="2200" err="1">
                <a:latin typeface="Aptos"/>
              </a:rPr>
              <a:t>sdílené</a:t>
            </a:r>
            <a:r>
              <a:rPr lang="en-US" sz="2200" dirty="0">
                <a:latin typeface="Aptos"/>
              </a:rPr>
              <a:t> </a:t>
            </a:r>
            <a:r>
              <a:rPr lang="en-US" sz="2200" err="1">
                <a:latin typeface="Aptos"/>
              </a:rPr>
              <a:t>odborné</a:t>
            </a:r>
            <a:r>
              <a:rPr lang="en-US" sz="2200" dirty="0">
                <a:latin typeface="Aptos"/>
              </a:rPr>
              <a:t> </a:t>
            </a:r>
            <a:r>
              <a:rPr lang="en-US" sz="2200" err="1">
                <a:latin typeface="Aptos"/>
              </a:rPr>
              <a:t>kapacity</a:t>
            </a:r>
            <a:r>
              <a:rPr lang="en-US" sz="2200" dirty="0">
                <a:latin typeface="Aptos"/>
              </a:rPr>
              <a:t> (</a:t>
            </a:r>
            <a:r>
              <a:rPr lang="en-US" sz="2200" err="1">
                <a:latin typeface="Aptos"/>
              </a:rPr>
              <a:t>např</a:t>
            </a:r>
            <a:r>
              <a:rPr lang="en-US" sz="2200" dirty="0">
                <a:latin typeface="Aptos"/>
              </a:rPr>
              <a:t>. </a:t>
            </a:r>
            <a:r>
              <a:rPr lang="en-US" sz="2200" err="1">
                <a:latin typeface="Aptos"/>
              </a:rPr>
              <a:t>ekonomika</a:t>
            </a:r>
            <a:r>
              <a:rPr lang="en-US" sz="2200" dirty="0">
                <a:latin typeface="Aptos"/>
              </a:rPr>
              <a:t>, IT, </a:t>
            </a:r>
            <a:r>
              <a:rPr lang="en-US" sz="2200" err="1">
                <a:latin typeface="Aptos"/>
              </a:rPr>
              <a:t>poradenství</a:t>
            </a:r>
            <a:r>
              <a:rPr lang="en-US" sz="2200" dirty="0">
                <a:latin typeface="Aptos"/>
              </a:rPr>
              <a:t>) a </a:t>
            </a:r>
            <a:r>
              <a:rPr lang="en-US" sz="2200" err="1">
                <a:latin typeface="Aptos"/>
              </a:rPr>
              <a:t>stabilnější</a:t>
            </a:r>
            <a:r>
              <a:rPr lang="en-US" sz="2200" dirty="0">
                <a:latin typeface="Aptos"/>
              </a:rPr>
              <a:t> </a:t>
            </a:r>
            <a:r>
              <a:rPr lang="en-US" sz="2200" err="1">
                <a:latin typeface="Aptos"/>
              </a:rPr>
              <a:t>kvalita</a:t>
            </a:r>
            <a:r>
              <a:rPr lang="en-US" sz="2200" dirty="0">
                <a:latin typeface="Aptos"/>
              </a:rPr>
              <a:t> </a:t>
            </a:r>
            <a:r>
              <a:rPr lang="en-US" sz="2200" err="1">
                <a:latin typeface="Aptos"/>
              </a:rPr>
              <a:t>napříč</a:t>
            </a:r>
            <a:r>
              <a:rPr lang="en-US" sz="2200" dirty="0">
                <a:latin typeface="Aptos"/>
              </a:rPr>
              <a:t> </a:t>
            </a:r>
            <a:r>
              <a:rPr lang="en-US" sz="2200" err="1">
                <a:latin typeface="Aptos"/>
              </a:rPr>
              <a:t>obcí</a:t>
            </a:r>
            <a:r>
              <a:rPr lang="en-US" sz="2200" dirty="0">
                <a:latin typeface="Aptos"/>
              </a:rPr>
              <a:t>.</a:t>
            </a:r>
          </a:p>
          <a:p>
            <a:pPr algn="l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139568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292B72-248E-2087-BF19-7B2FA7A894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text, snímek obrazovky&#10;&#10;Obsah vygenerovaný umělou inteligencí může být nesprávný.">
            <a:extLst>
              <a:ext uri="{FF2B5EF4-FFF2-40B4-BE49-F238E27FC236}">
                <a16:creationId xmlns:a16="http://schemas.microsoft.com/office/drawing/2014/main" id="{AB68AFF4-CB18-021F-13EB-6947C3C9CB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1" y="-3048"/>
            <a:ext cx="12186586" cy="6861048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A0D68AC5-60F0-E7A3-38DE-42192516A0B1}"/>
              </a:ext>
            </a:extLst>
          </p:cNvPr>
          <p:cNvSpPr txBox="1"/>
          <p:nvPr/>
        </p:nvSpPr>
        <p:spPr>
          <a:xfrm>
            <a:off x="1355271" y="979687"/>
            <a:ext cx="9481457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s-CZ" sz="4000" b="1">
                <a:solidFill>
                  <a:schemeClr val="tx2">
                    <a:lumMod val="75000"/>
                    <a:lumOff val="25000"/>
                  </a:schemeClr>
                </a:solidFill>
                <a:latin typeface="Aptos"/>
                <a:ea typeface="Open Sans Extrabold"/>
                <a:cs typeface="Open Sans Extrabold"/>
                <a:sym typeface="League Spartan"/>
              </a:rPr>
              <a:t>ROK V ŘEDITELNĚ</a:t>
            </a:r>
            <a:endParaRPr lang="cs-CZ" sz="4000" b="1">
              <a:solidFill>
                <a:schemeClr val="tx2">
                  <a:lumMod val="75000"/>
                  <a:lumOff val="25000"/>
                </a:schemeClr>
              </a:solidFill>
              <a:ea typeface="Open Sans Extrabold"/>
              <a:cs typeface="Open Sans Extrabold"/>
            </a:endParaRP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70718CBC-56E0-2F55-B1D9-E82EC2D2BFDA}"/>
              </a:ext>
            </a:extLst>
          </p:cNvPr>
          <p:cNvSpPr txBox="1"/>
          <p:nvPr/>
        </p:nvSpPr>
        <p:spPr>
          <a:xfrm>
            <a:off x="1339404" y="2901580"/>
            <a:ext cx="9491120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l" rtl="0" fontAlgn="base">
              <a:lnSpc>
                <a:spcPts val="1200"/>
              </a:lnSpc>
              <a:buFont typeface="Arial" panose="020B0604020202020204" pitchFamily="34" charset="0"/>
              <a:buChar char="•"/>
            </a:pPr>
            <a:endParaRPr lang="cs-CZ" b="0" i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endParaRPr lang="cs-CZ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2D4581-23FF-62F0-D36D-01A33D2AE703}"/>
              </a:ext>
            </a:extLst>
          </p:cNvPr>
          <p:cNvSpPr txBox="1"/>
          <p:nvPr/>
        </p:nvSpPr>
        <p:spPr>
          <a:xfrm>
            <a:off x="1355335" y="1733111"/>
            <a:ext cx="10477500" cy="424731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b="1" err="1">
                <a:solidFill>
                  <a:srgbClr val="72BDE9"/>
                </a:solidFill>
                <a:latin typeface="Aptos"/>
              </a:rPr>
              <a:t>Webový</a:t>
            </a:r>
            <a:r>
              <a:rPr lang="en-US" sz="2800" b="1">
                <a:solidFill>
                  <a:srgbClr val="72BDE9"/>
                </a:solidFill>
                <a:latin typeface="Aptos"/>
              </a:rPr>
              <a:t> </a:t>
            </a:r>
            <a:r>
              <a:rPr lang="en-US" sz="2800" b="1" err="1">
                <a:solidFill>
                  <a:srgbClr val="72BDE9"/>
                </a:solidFill>
                <a:latin typeface="Aptos"/>
              </a:rPr>
              <a:t>portál</a:t>
            </a:r>
            <a:r>
              <a:rPr lang="en-US" sz="2800" b="1">
                <a:solidFill>
                  <a:srgbClr val="72BDE9"/>
                </a:solidFill>
                <a:latin typeface="Aptos"/>
              </a:rPr>
              <a:t> Rok v </a:t>
            </a:r>
            <a:r>
              <a:rPr lang="en-US" sz="2800" b="1" err="1">
                <a:solidFill>
                  <a:srgbClr val="72BDE9"/>
                </a:solidFill>
                <a:latin typeface="Aptos"/>
              </a:rPr>
              <a:t>ředitelně</a:t>
            </a:r>
            <a:r>
              <a:rPr lang="en-US" sz="2800" b="1">
                <a:solidFill>
                  <a:srgbClr val="72BDE9"/>
                </a:solidFill>
                <a:latin typeface="Aptos"/>
              </a:rPr>
              <a:t>:</a:t>
            </a:r>
          </a:p>
          <a:p>
            <a:pPr marL="342900" indent="-342900">
              <a:buFont typeface="Arial"/>
              <a:buChar char="•"/>
            </a:pPr>
            <a:r>
              <a:rPr lang="en-US" sz="2200" err="1">
                <a:solidFill>
                  <a:srgbClr val="404040"/>
                </a:solidFill>
                <a:latin typeface="Aptos"/>
              </a:rPr>
              <a:t>Pomáhá</a:t>
            </a:r>
            <a:r>
              <a:rPr lang="en-US" sz="2200">
                <a:solidFill>
                  <a:srgbClr val="404040"/>
                </a:solidFill>
                <a:latin typeface="Aptos"/>
              </a:rPr>
              <a:t> </a:t>
            </a:r>
            <a:r>
              <a:rPr lang="en-US" sz="2200" err="1">
                <a:solidFill>
                  <a:srgbClr val="404040"/>
                </a:solidFill>
                <a:latin typeface="Aptos"/>
              </a:rPr>
              <a:t>ředitelům</a:t>
            </a:r>
            <a:r>
              <a:rPr lang="en-US" sz="2200">
                <a:solidFill>
                  <a:srgbClr val="404040"/>
                </a:solidFill>
                <a:latin typeface="Aptos"/>
              </a:rPr>
              <a:t> a </a:t>
            </a:r>
            <a:r>
              <a:rPr lang="en-US" sz="2200" err="1">
                <a:solidFill>
                  <a:srgbClr val="404040"/>
                </a:solidFill>
                <a:latin typeface="Aptos"/>
              </a:rPr>
              <a:t>zřizovatelům</a:t>
            </a:r>
            <a:r>
              <a:rPr lang="en-US" sz="2200">
                <a:solidFill>
                  <a:srgbClr val="404040"/>
                </a:solidFill>
                <a:latin typeface="Aptos"/>
              </a:rPr>
              <a:t> v </a:t>
            </a:r>
            <a:r>
              <a:rPr lang="en-US" sz="2200" err="1">
                <a:solidFill>
                  <a:srgbClr val="404040"/>
                </a:solidFill>
                <a:latin typeface="Aptos"/>
              </a:rPr>
              <a:t>každodenním</a:t>
            </a:r>
            <a:r>
              <a:rPr lang="en-US" sz="2200">
                <a:solidFill>
                  <a:srgbClr val="404040"/>
                </a:solidFill>
                <a:latin typeface="Aptos"/>
              </a:rPr>
              <a:t> </a:t>
            </a:r>
            <a:r>
              <a:rPr lang="en-US" sz="2200" err="1">
                <a:solidFill>
                  <a:srgbClr val="404040"/>
                </a:solidFill>
                <a:latin typeface="Aptos"/>
              </a:rPr>
              <a:t>řízení</a:t>
            </a:r>
            <a:r>
              <a:rPr lang="en-US" sz="2200">
                <a:solidFill>
                  <a:srgbClr val="404040"/>
                </a:solidFill>
                <a:latin typeface="Aptos"/>
              </a:rPr>
              <a:t> </a:t>
            </a:r>
            <a:r>
              <a:rPr lang="en-US" sz="2200" err="1">
                <a:solidFill>
                  <a:srgbClr val="404040"/>
                </a:solidFill>
                <a:latin typeface="Aptos"/>
              </a:rPr>
              <a:t>škol</a:t>
            </a:r>
            <a:r>
              <a:rPr lang="en-US" sz="2200">
                <a:solidFill>
                  <a:srgbClr val="404040"/>
                </a:solidFill>
                <a:latin typeface="Aptos"/>
              </a:rPr>
              <a:t>.</a:t>
            </a:r>
            <a:endParaRPr lang="en-US" sz="2200">
              <a:solidFill>
                <a:srgbClr val="000000"/>
              </a:solidFill>
              <a:latin typeface="Aptos"/>
            </a:endParaRPr>
          </a:p>
          <a:p>
            <a:pPr marL="342900" indent="-342900">
              <a:buFont typeface="Arial"/>
              <a:buChar char="•"/>
            </a:pPr>
            <a:r>
              <a:rPr lang="en-US" sz="2200" err="1">
                <a:solidFill>
                  <a:srgbClr val="404040"/>
                </a:solidFill>
                <a:latin typeface="Aptos"/>
              </a:rPr>
              <a:t>Aktuálně</a:t>
            </a:r>
            <a:r>
              <a:rPr lang="en-US" sz="2200">
                <a:solidFill>
                  <a:srgbClr val="404040"/>
                </a:solidFill>
                <a:latin typeface="Aptos"/>
              </a:rPr>
              <a:t> </a:t>
            </a:r>
            <a:r>
              <a:rPr lang="en-US" sz="2200" err="1">
                <a:solidFill>
                  <a:srgbClr val="404040"/>
                </a:solidFill>
                <a:latin typeface="Aptos"/>
              </a:rPr>
              <a:t>má</a:t>
            </a:r>
            <a:r>
              <a:rPr lang="en-US" sz="2200">
                <a:solidFill>
                  <a:srgbClr val="404040"/>
                </a:solidFill>
                <a:latin typeface="Aptos"/>
              </a:rPr>
              <a:t> </a:t>
            </a:r>
            <a:r>
              <a:rPr lang="en-US" sz="2200" err="1">
                <a:solidFill>
                  <a:srgbClr val="404040"/>
                </a:solidFill>
                <a:latin typeface="Aptos"/>
              </a:rPr>
              <a:t>více</a:t>
            </a:r>
            <a:r>
              <a:rPr lang="en-US" sz="2200">
                <a:solidFill>
                  <a:srgbClr val="404040"/>
                </a:solidFill>
                <a:latin typeface="Aptos"/>
              </a:rPr>
              <a:t> </a:t>
            </a:r>
            <a:r>
              <a:rPr lang="en-US" sz="2200" err="1">
                <a:solidFill>
                  <a:srgbClr val="404040"/>
                </a:solidFill>
                <a:latin typeface="Aptos"/>
              </a:rPr>
              <a:t>než</a:t>
            </a:r>
            <a:r>
              <a:rPr lang="en-US" sz="2200">
                <a:solidFill>
                  <a:srgbClr val="404040"/>
                </a:solidFill>
                <a:latin typeface="Aptos"/>
              </a:rPr>
              <a:t> </a:t>
            </a:r>
            <a:r>
              <a:rPr lang="en-US" sz="2200">
                <a:solidFill>
                  <a:srgbClr val="404040"/>
                </a:solidFill>
                <a:latin typeface="Aptos"/>
                <a:hlinkClick r:id="rId4"/>
              </a:rPr>
              <a:t>1000 registrovaných uživatelů</a:t>
            </a:r>
            <a:r>
              <a:rPr lang="en-US" sz="2200">
                <a:solidFill>
                  <a:srgbClr val="404040"/>
                </a:solidFill>
                <a:latin typeface="Aptos"/>
              </a:rPr>
              <a:t>. </a:t>
            </a:r>
            <a:endParaRPr lang="en-US" sz="2200"/>
          </a:p>
          <a:p>
            <a:pPr marL="342900" indent="-342900">
              <a:buFont typeface="Arial"/>
              <a:buChar char="•"/>
            </a:pPr>
            <a:r>
              <a:rPr lang="en-US" sz="2200">
                <a:solidFill>
                  <a:srgbClr val="000000"/>
                </a:solidFill>
                <a:latin typeface="Aptos"/>
              </a:rPr>
              <a:t>Pro </a:t>
            </a:r>
            <a:r>
              <a:rPr lang="en-US" sz="2200" err="1">
                <a:solidFill>
                  <a:srgbClr val="000000"/>
                </a:solidFill>
                <a:latin typeface="Aptos"/>
              </a:rPr>
              <a:t>všechny</a:t>
            </a:r>
            <a:r>
              <a:rPr lang="en-US" sz="2200">
                <a:solidFill>
                  <a:srgbClr val="000000"/>
                </a:solidFill>
                <a:latin typeface="Aptos"/>
              </a:rPr>
              <a:t> </a:t>
            </a:r>
            <a:r>
              <a:rPr lang="en-US" sz="2200" err="1">
                <a:solidFill>
                  <a:srgbClr val="000000"/>
                </a:solidFill>
                <a:latin typeface="Aptos"/>
              </a:rPr>
              <a:t>uživatele</a:t>
            </a:r>
            <a:r>
              <a:rPr lang="en-US" sz="2200">
                <a:solidFill>
                  <a:srgbClr val="000000"/>
                </a:solidFill>
                <a:latin typeface="Aptos"/>
              </a:rPr>
              <a:t> je </a:t>
            </a:r>
            <a:r>
              <a:rPr lang="en-US" sz="2200" err="1">
                <a:solidFill>
                  <a:srgbClr val="000000"/>
                </a:solidFill>
                <a:latin typeface="Aptos"/>
              </a:rPr>
              <a:t>zcela</a:t>
            </a:r>
            <a:r>
              <a:rPr lang="en-US" sz="2200">
                <a:solidFill>
                  <a:srgbClr val="000000"/>
                </a:solidFill>
                <a:latin typeface="Aptos"/>
              </a:rPr>
              <a:t> </a:t>
            </a:r>
            <a:r>
              <a:rPr lang="en-US" sz="2200" err="1">
                <a:solidFill>
                  <a:srgbClr val="000000"/>
                </a:solidFill>
                <a:latin typeface="Aptos"/>
              </a:rPr>
              <a:t>zdarma</a:t>
            </a:r>
            <a:r>
              <a:rPr lang="en-US" sz="2200">
                <a:solidFill>
                  <a:srgbClr val="000000"/>
                </a:solidFill>
                <a:latin typeface="Aptos"/>
              </a:rPr>
              <a:t>. </a:t>
            </a:r>
          </a:p>
          <a:p>
            <a:pPr marL="342900" indent="-342900">
              <a:buFont typeface="Arial"/>
              <a:buChar char="•"/>
            </a:pPr>
            <a:r>
              <a:rPr lang="en-US" sz="2200" err="1">
                <a:solidFill>
                  <a:srgbClr val="404040"/>
                </a:solidFill>
                <a:latin typeface="Aptos"/>
              </a:rPr>
              <a:t>Nabízí</a:t>
            </a:r>
            <a:r>
              <a:rPr lang="en-US" sz="2200">
                <a:solidFill>
                  <a:srgbClr val="404040"/>
                </a:solidFill>
                <a:latin typeface="Aptos"/>
              </a:rPr>
              <a:t> </a:t>
            </a:r>
            <a:r>
              <a:rPr lang="en-US" sz="2200" err="1">
                <a:solidFill>
                  <a:srgbClr val="404040"/>
                </a:solidFill>
                <a:latin typeface="Aptos"/>
              </a:rPr>
              <a:t>komplexní</a:t>
            </a:r>
            <a:r>
              <a:rPr lang="en-US" sz="2200">
                <a:solidFill>
                  <a:srgbClr val="404040"/>
                </a:solidFill>
                <a:latin typeface="Aptos"/>
              </a:rPr>
              <a:t> </a:t>
            </a:r>
            <a:r>
              <a:rPr lang="en-US" sz="2200" err="1">
                <a:solidFill>
                  <a:srgbClr val="404040"/>
                </a:solidFill>
                <a:latin typeface="Aptos"/>
              </a:rPr>
              <a:t>přehled</a:t>
            </a:r>
            <a:r>
              <a:rPr lang="en-US" sz="2200">
                <a:solidFill>
                  <a:srgbClr val="404040"/>
                </a:solidFill>
                <a:latin typeface="Aptos"/>
              </a:rPr>
              <a:t> </a:t>
            </a:r>
            <a:r>
              <a:rPr lang="en-US" sz="2200" err="1">
                <a:solidFill>
                  <a:srgbClr val="404040"/>
                </a:solidFill>
                <a:latin typeface="Aptos"/>
              </a:rPr>
              <a:t>úkolů</a:t>
            </a:r>
            <a:r>
              <a:rPr lang="en-US" sz="2200">
                <a:solidFill>
                  <a:srgbClr val="404040"/>
                </a:solidFill>
                <a:latin typeface="Aptos"/>
              </a:rPr>
              <a:t>, </a:t>
            </a:r>
            <a:r>
              <a:rPr lang="en-US" sz="2200" err="1">
                <a:solidFill>
                  <a:srgbClr val="404040"/>
                </a:solidFill>
                <a:latin typeface="Aptos"/>
              </a:rPr>
              <a:t>povinností</a:t>
            </a:r>
            <a:r>
              <a:rPr lang="en-US" sz="2200">
                <a:solidFill>
                  <a:srgbClr val="404040"/>
                </a:solidFill>
                <a:latin typeface="Aptos"/>
              </a:rPr>
              <a:t> a </a:t>
            </a:r>
            <a:r>
              <a:rPr lang="en-US" sz="2200" err="1">
                <a:solidFill>
                  <a:srgbClr val="404040"/>
                </a:solidFill>
                <a:latin typeface="Aptos"/>
              </a:rPr>
              <a:t>termínů</a:t>
            </a:r>
            <a:r>
              <a:rPr lang="en-US" sz="2200">
                <a:solidFill>
                  <a:srgbClr val="404040"/>
                </a:solidFill>
                <a:latin typeface="Aptos"/>
              </a:rPr>
              <a:t> </a:t>
            </a:r>
            <a:r>
              <a:rPr lang="en-US" sz="2200" err="1">
                <a:solidFill>
                  <a:srgbClr val="404040"/>
                </a:solidFill>
                <a:latin typeface="Aptos"/>
              </a:rPr>
              <a:t>během</a:t>
            </a:r>
            <a:r>
              <a:rPr lang="en-US" sz="2200">
                <a:solidFill>
                  <a:srgbClr val="404040"/>
                </a:solidFill>
                <a:latin typeface="Aptos"/>
              </a:rPr>
              <a:t> </a:t>
            </a:r>
            <a:r>
              <a:rPr lang="en-US" sz="2200" err="1">
                <a:solidFill>
                  <a:srgbClr val="404040"/>
                </a:solidFill>
                <a:latin typeface="Aptos"/>
              </a:rPr>
              <a:t>celého</a:t>
            </a:r>
            <a:r>
              <a:rPr lang="en-US" sz="2200">
                <a:solidFill>
                  <a:srgbClr val="404040"/>
                </a:solidFill>
                <a:latin typeface="Aptos"/>
              </a:rPr>
              <a:t> </a:t>
            </a:r>
            <a:r>
              <a:rPr lang="en-US" sz="2200" err="1">
                <a:solidFill>
                  <a:srgbClr val="404040"/>
                </a:solidFill>
                <a:latin typeface="Aptos"/>
              </a:rPr>
              <a:t>školního</a:t>
            </a:r>
            <a:r>
              <a:rPr lang="en-US" sz="2200">
                <a:solidFill>
                  <a:srgbClr val="404040"/>
                </a:solidFill>
                <a:latin typeface="Aptos"/>
              </a:rPr>
              <a:t> </a:t>
            </a:r>
            <a:r>
              <a:rPr lang="en-US" sz="2200" err="1">
                <a:solidFill>
                  <a:srgbClr val="404040"/>
                </a:solidFill>
                <a:latin typeface="Aptos"/>
              </a:rPr>
              <a:t>roku</a:t>
            </a:r>
            <a:r>
              <a:rPr lang="en-US" sz="2200">
                <a:solidFill>
                  <a:srgbClr val="404040"/>
                </a:solidFill>
                <a:latin typeface="Aptos"/>
              </a:rPr>
              <a:t> a </a:t>
            </a:r>
            <a:r>
              <a:rPr lang="en-US" sz="2200" err="1">
                <a:solidFill>
                  <a:srgbClr val="404040"/>
                </a:solidFill>
                <a:latin typeface="Aptos"/>
              </a:rPr>
              <a:t>přehledné</a:t>
            </a:r>
            <a:r>
              <a:rPr lang="en-US" sz="2200">
                <a:solidFill>
                  <a:srgbClr val="404040"/>
                </a:solidFill>
                <a:latin typeface="Aptos"/>
              </a:rPr>
              <a:t> </a:t>
            </a:r>
            <a:r>
              <a:rPr lang="en-US" sz="2200" err="1">
                <a:solidFill>
                  <a:srgbClr val="404040"/>
                </a:solidFill>
                <a:latin typeface="Aptos"/>
              </a:rPr>
              <a:t>členění</a:t>
            </a:r>
            <a:r>
              <a:rPr lang="en-US" sz="2200">
                <a:solidFill>
                  <a:srgbClr val="404040"/>
                </a:solidFill>
                <a:latin typeface="Aptos"/>
              </a:rPr>
              <a:t> </a:t>
            </a:r>
            <a:r>
              <a:rPr lang="en-US" sz="2200" err="1">
                <a:solidFill>
                  <a:srgbClr val="404040"/>
                </a:solidFill>
                <a:latin typeface="Aptos"/>
              </a:rPr>
              <a:t>podle</a:t>
            </a:r>
            <a:r>
              <a:rPr lang="en-US" sz="2200">
                <a:solidFill>
                  <a:srgbClr val="404040"/>
                </a:solidFill>
                <a:latin typeface="Aptos"/>
              </a:rPr>
              <a:t> </a:t>
            </a:r>
            <a:r>
              <a:rPr lang="en-US" sz="2200" err="1">
                <a:solidFill>
                  <a:srgbClr val="404040"/>
                </a:solidFill>
                <a:latin typeface="Aptos"/>
              </a:rPr>
              <a:t>měsíců</a:t>
            </a:r>
            <a:r>
              <a:rPr lang="en-US" sz="2200">
                <a:solidFill>
                  <a:srgbClr val="404040"/>
                </a:solidFill>
                <a:latin typeface="Aptos"/>
              </a:rPr>
              <a:t>, </a:t>
            </a:r>
            <a:r>
              <a:rPr lang="en-US" sz="2200" err="1">
                <a:solidFill>
                  <a:srgbClr val="404040"/>
                </a:solidFill>
                <a:latin typeface="Aptos"/>
              </a:rPr>
              <a:t>oblastí</a:t>
            </a:r>
            <a:r>
              <a:rPr lang="en-US" sz="2200">
                <a:solidFill>
                  <a:srgbClr val="404040"/>
                </a:solidFill>
                <a:latin typeface="Aptos"/>
              </a:rPr>
              <a:t> a </a:t>
            </a:r>
            <a:r>
              <a:rPr lang="en-US" sz="2200" err="1">
                <a:solidFill>
                  <a:srgbClr val="404040"/>
                </a:solidFill>
                <a:latin typeface="Aptos"/>
              </a:rPr>
              <a:t>míry</a:t>
            </a:r>
            <a:r>
              <a:rPr lang="en-US" sz="2200">
                <a:solidFill>
                  <a:srgbClr val="404040"/>
                </a:solidFill>
                <a:latin typeface="Aptos"/>
              </a:rPr>
              <a:t> priority.</a:t>
            </a:r>
            <a:endParaRPr lang="en-US" sz="2200">
              <a:solidFill>
                <a:srgbClr val="000000"/>
              </a:solidFill>
              <a:latin typeface="Aptos"/>
            </a:endParaRPr>
          </a:p>
          <a:p>
            <a:pPr marL="342900" indent="-342900">
              <a:buFont typeface="Arial"/>
              <a:buChar char="•"/>
            </a:pPr>
            <a:r>
              <a:rPr lang="en-US" sz="2200">
                <a:solidFill>
                  <a:srgbClr val="404040"/>
                </a:solidFill>
                <a:latin typeface="Aptos"/>
              </a:rPr>
              <a:t>U </a:t>
            </a:r>
            <a:r>
              <a:rPr lang="en-US" sz="2200" err="1">
                <a:solidFill>
                  <a:srgbClr val="404040"/>
                </a:solidFill>
                <a:latin typeface="Aptos"/>
              </a:rPr>
              <a:t>každého</a:t>
            </a:r>
            <a:r>
              <a:rPr lang="en-US" sz="2200">
                <a:solidFill>
                  <a:srgbClr val="404040"/>
                </a:solidFill>
                <a:latin typeface="Aptos"/>
              </a:rPr>
              <a:t> </a:t>
            </a:r>
            <a:r>
              <a:rPr lang="en-US" sz="2200" err="1">
                <a:solidFill>
                  <a:srgbClr val="404040"/>
                </a:solidFill>
                <a:latin typeface="Aptos"/>
              </a:rPr>
              <a:t>úkolu</a:t>
            </a:r>
            <a:r>
              <a:rPr lang="en-US" sz="2200">
                <a:solidFill>
                  <a:srgbClr val="404040"/>
                </a:solidFill>
                <a:latin typeface="Aptos"/>
              </a:rPr>
              <a:t> </a:t>
            </a:r>
            <a:r>
              <a:rPr lang="en-US" sz="2200" err="1">
                <a:solidFill>
                  <a:srgbClr val="404040"/>
                </a:solidFill>
                <a:latin typeface="Aptos"/>
              </a:rPr>
              <a:t>nalezte</a:t>
            </a:r>
            <a:r>
              <a:rPr lang="en-US" sz="2200">
                <a:solidFill>
                  <a:srgbClr val="404040"/>
                </a:solidFill>
                <a:latin typeface="Aptos"/>
              </a:rPr>
              <a:t> </a:t>
            </a:r>
            <a:r>
              <a:rPr lang="en-US" sz="2200" err="1">
                <a:solidFill>
                  <a:srgbClr val="404040"/>
                </a:solidFill>
                <a:latin typeface="Aptos"/>
              </a:rPr>
              <a:t>přímé</a:t>
            </a:r>
            <a:r>
              <a:rPr lang="en-US" sz="2200">
                <a:solidFill>
                  <a:srgbClr val="404040"/>
                </a:solidFill>
                <a:latin typeface="Aptos"/>
              </a:rPr>
              <a:t> </a:t>
            </a:r>
            <a:r>
              <a:rPr lang="en-US" sz="2200" err="1">
                <a:solidFill>
                  <a:srgbClr val="404040"/>
                </a:solidFill>
                <a:latin typeface="Aptos"/>
              </a:rPr>
              <a:t>odkazy</a:t>
            </a:r>
            <a:r>
              <a:rPr lang="en-US" sz="2200">
                <a:solidFill>
                  <a:srgbClr val="404040"/>
                </a:solidFill>
                <a:latin typeface="Aptos"/>
              </a:rPr>
              <a:t> </a:t>
            </a:r>
            <a:r>
              <a:rPr lang="en-US" sz="2200" err="1">
                <a:solidFill>
                  <a:srgbClr val="404040"/>
                </a:solidFill>
                <a:latin typeface="Aptos"/>
              </a:rPr>
              <a:t>na</a:t>
            </a:r>
            <a:r>
              <a:rPr lang="en-US" sz="2200">
                <a:solidFill>
                  <a:srgbClr val="404040"/>
                </a:solidFill>
                <a:latin typeface="Aptos"/>
              </a:rPr>
              <a:t> </a:t>
            </a:r>
            <a:r>
              <a:rPr lang="en-US" sz="2200" err="1">
                <a:solidFill>
                  <a:srgbClr val="404040"/>
                </a:solidFill>
                <a:latin typeface="Aptos"/>
              </a:rPr>
              <a:t>platné</a:t>
            </a:r>
            <a:r>
              <a:rPr lang="en-US" sz="2200">
                <a:solidFill>
                  <a:srgbClr val="404040"/>
                </a:solidFill>
                <a:latin typeface="Aptos"/>
              </a:rPr>
              <a:t> </a:t>
            </a:r>
            <a:r>
              <a:rPr lang="en-US" sz="2200" err="1">
                <a:solidFill>
                  <a:srgbClr val="404040"/>
                </a:solidFill>
                <a:latin typeface="Aptos"/>
              </a:rPr>
              <a:t>právní</a:t>
            </a:r>
            <a:r>
              <a:rPr lang="en-US" sz="2200">
                <a:solidFill>
                  <a:srgbClr val="404040"/>
                </a:solidFill>
                <a:latin typeface="Aptos"/>
              </a:rPr>
              <a:t> </a:t>
            </a:r>
            <a:r>
              <a:rPr lang="en-US" sz="2200" err="1">
                <a:solidFill>
                  <a:srgbClr val="404040"/>
                </a:solidFill>
                <a:latin typeface="Aptos"/>
              </a:rPr>
              <a:t>předpisy</a:t>
            </a:r>
            <a:r>
              <a:rPr lang="en-US" sz="2200">
                <a:solidFill>
                  <a:srgbClr val="404040"/>
                </a:solidFill>
                <a:latin typeface="Aptos"/>
              </a:rPr>
              <a:t> a </a:t>
            </a:r>
            <a:r>
              <a:rPr lang="en-US" sz="2200" err="1">
                <a:solidFill>
                  <a:srgbClr val="404040"/>
                </a:solidFill>
                <a:latin typeface="Aptos"/>
              </a:rPr>
              <a:t>metodické</a:t>
            </a:r>
            <a:r>
              <a:rPr lang="en-US" sz="2200">
                <a:solidFill>
                  <a:srgbClr val="404040"/>
                </a:solidFill>
                <a:latin typeface="Aptos"/>
              </a:rPr>
              <a:t> </a:t>
            </a:r>
            <a:r>
              <a:rPr lang="en-US" sz="2200" err="1">
                <a:solidFill>
                  <a:srgbClr val="404040"/>
                </a:solidFill>
                <a:latin typeface="Aptos"/>
              </a:rPr>
              <a:t>materiály</a:t>
            </a:r>
            <a:r>
              <a:rPr lang="en-US" sz="2200">
                <a:solidFill>
                  <a:srgbClr val="404040"/>
                </a:solidFill>
                <a:latin typeface="Aptos"/>
              </a:rPr>
              <a:t> MŠMT. </a:t>
            </a:r>
            <a:r>
              <a:rPr lang="en-US" sz="2200">
                <a:latin typeface="Aptos"/>
              </a:rPr>
              <a:t>Po </a:t>
            </a:r>
            <a:r>
              <a:rPr lang="en-US" sz="2200" err="1">
                <a:latin typeface="Aptos"/>
              </a:rPr>
              <a:t>registraci</a:t>
            </a:r>
            <a:r>
              <a:rPr lang="en-US" sz="2200">
                <a:latin typeface="Aptos"/>
              </a:rPr>
              <a:t> </a:t>
            </a:r>
            <a:r>
              <a:rPr lang="en-US" sz="2200" err="1">
                <a:latin typeface="Aptos"/>
              </a:rPr>
              <a:t>máte</a:t>
            </a:r>
            <a:r>
              <a:rPr lang="en-US" sz="2200">
                <a:latin typeface="Aptos"/>
              </a:rPr>
              <a:t> </a:t>
            </a:r>
            <a:r>
              <a:rPr lang="en-US" sz="2200" err="1">
                <a:latin typeface="Aptos"/>
              </a:rPr>
              <a:t>možnost</a:t>
            </a:r>
            <a:r>
              <a:rPr lang="en-US" sz="2200">
                <a:latin typeface="Aptos"/>
              </a:rPr>
              <a:t> </a:t>
            </a:r>
            <a:r>
              <a:rPr lang="en-US" sz="2200" err="1">
                <a:latin typeface="Aptos"/>
              </a:rPr>
              <a:t>doplnění</a:t>
            </a:r>
            <a:r>
              <a:rPr lang="en-US" sz="2200">
                <a:latin typeface="Aptos"/>
              </a:rPr>
              <a:t> </a:t>
            </a:r>
            <a:r>
              <a:rPr lang="en-US" sz="2200" err="1">
                <a:latin typeface="Aptos"/>
              </a:rPr>
              <a:t>vlastních</a:t>
            </a:r>
            <a:r>
              <a:rPr lang="en-US" sz="2200">
                <a:latin typeface="Aptos"/>
              </a:rPr>
              <a:t> </a:t>
            </a:r>
            <a:r>
              <a:rPr lang="en-US" sz="2200" err="1">
                <a:latin typeface="Aptos"/>
              </a:rPr>
              <a:t>úkolů</a:t>
            </a:r>
            <a:r>
              <a:rPr lang="en-US" sz="2200">
                <a:latin typeface="Aptos"/>
              </a:rPr>
              <a:t> </a:t>
            </a:r>
            <a:r>
              <a:rPr lang="en-US" sz="2200" err="1">
                <a:latin typeface="Aptos"/>
              </a:rPr>
              <a:t>či</a:t>
            </a:r>
            <a:r>
              <a:rPr lang="en-US" sz="2200">
                <a:latin typeface="Aptos"/>
              </a:rPr>
              <a:t> </a:t>
            </a:r>
            <a:r>
              <a:rPr lang="en-US" sz="2200" err="1">
                <a:latin typeface="Aptos"/>
              </a:rPr>
              <a:t>sdílení</a:t>
            </a:r>
            <a:r>
              <a:rPr lang="en-US" sz="2200">
                <a:latin typeface="Aptos"/>
              </a:rPr>
              <a:t> do </a:t>
            </a:r>
            <a:r>
              <a:rPr lang="en-US" sz="2200" err="1">
                <a:latin typeface="Aptos"/>
              </a:rPr>
              <a:t>soukromého</a:t>
            </a:r>
            <a:r>
              <a:rPr lang="en-US" sz="2200">
                <a:latin typeface="Aptos"/>
              </a:rPr>
              <a:t> </a:t>
            </a:r>
            <a:r>
              <a:rPr lang="en-US" sz="2200" err="1">
                <a:latin typeface="Aptos"/>
              </a:rPr>
              <a:t>kalendáře</a:t>
            </a:r>
            <a:r>
              <a:rPr lang="en-US" sz="2200">
                <a:latin typeface="Aptos"/>
              </a:rPr>
              <a:t>.</a:t>
            </a:r>
          </a:p>
          <a:p>
            <a:endParaRPr lang="en-US" sz="2200">
              <a:latin typeface="Aptos"/>
            </a:endParaRPr>
          </a:p>
          <a:p>
            <a:pPr marL="342900" indent="-342900">
              <a:buFont typeface="Arial"/>
              <a:buChar char="•"/>
            </a:pPr>
            <a:r>
              <a:rPr lang="en-US" sz="2200" err="1">
                <a:latin typeface="Aptos"/>
              </a:rPr>
              <a:t>Registrovat</a:t>
            </a:r>
            <a:r>
              <a:rPr lang="en-US" sz="2200">
                <a:latin typeface="Aptos"/>
              </a:rPr>
              <a:t> se </a:t>
            </a:r>
            <a:r>
              <a:rPr lang="en-US" sz="2200" err="1">
                <a:latin typeface="Aptos"/>
              </a:rPr>
              <a:t>můžete</a:t>
            </a:r>
            <a:r>
              <a:rPr lang="en-US" sz="2200">
                <a:latin typeface="Aptos"/>
              </a:rPr>
              <a:t> </a:t>
            </a:r>
            <a:r>
              <a:rPr lang="en-US" sz="2200" err="1">
                <a:latin typeface="Aptos"/>
              </a:rPr>
              <a:t>zde</a:t>
            </a:r>
            <a:r>
              <a:rPr lang="en-US" sz="2200">
                <a:latin typeface="Aptos"/>
              </a:rPr>
              <a:t>: </a:t>
            </a:r>
            <a:r>
              <a:rPr lang="en-US" sz="2200">
                <a:latin typeface="Aptos"/>
                <a:hlinkClick r:id="rId5"/>
              </a:rPr>
              <a:t>https://rvr.edu.gov.cz</a:t>
            </a:r>
            <a:r>
              <a:rPr lang="en-US" sz="2200">
                <a:latin typeface="Aptos"/>
              </a:rPr>
              <a:t>.</a:t>
            </a:r>
          </a:p>
          <a:p>
            <a:pPr marL="342900" indent="-342900">
              <a:buFont typeface="Arial"/>
              <a:buChar char="•"/>
            </a:pPr>
            <a:r>
              <a:rPr lang="en-US" sz="2200" err="1">
                <a:latin typeface="Aptos"/>
              </a:rPr>
              <a:t>Více</a:t>
            </a:r>
            <a:r>
              <a:rPr lang="en-US" sz="2200">
                <a:latin typeface="Aptos"/>
              </a:rPr>
              <a:t> o </a:t>
            </a:r>
            <a:r>
              <a:rPr lang="en-US" sz="2200" err="1">
                <a:latin typeface="Aptos"/>
              </a:rPr>
              <a:t>projektu</a:t>
            </a:r>
            <a:r>
              <a:rPr lang="en-US" sz="2200">
                <a:latin typeface="Aptos"/>
              </a:rPr>
              <a:t> </a:t>
            </a:r>
            <a:r>
              <a:rPr lang="en-US" sz="2200" err="1">
                <a:latin typeface="Aptos"/>
              </a:rPr>
              <a:t>naleznete</a:t>
            </a:r>
            <a:r>
              <a:rPr lang="en-US" sz="2200">
                <a:latin typeface="Aptos"/>
              </a:rPr>
              <a:t> </a:t>
            </a:r>
            <a:r>
              <a:rPr lang="en-US" sz="2200" err="1">
                <a:latin typeface="Aptos"/>
              </a:rPr>
              <a:t>na</a:t>
            </a:r>
            <a:r>
              <a:rPr lang="en-US" sz="2200">
                <a:latin typeface="Aptos"/>
              </a:rPr>
              <a:t>: </a:t>
            </a:r>
            <a:r>
              <a:rPr lang="en-US" sz="2200">
                <a:latin typeface="Aptos"/>
                <a:hlinkClick r:id="rId6"/>
              </a:rPr>
              <a:t>https://edu.gov.cz/rokvreditelne</a:t>
            </a:r>
            <a:r>
              <a:rPr lang="en-US" sz="2200">
                <a:latin typeface="Aptos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9909678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F8AC57-FC11-7A40-BD2E-BC143FA4BD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text, snímek obrazovky&#10;&#10;Obsah vygenerovaný umělou inteligencí může být nesprávný.">
            <a:extLst>
              <a:ext uri="{FF2B5EF4-FFF2-40B4-BE49-F238E27FC236}">
                <a16:creationId xmlns:a16="http://schemas.microsoft.com/office/drawing/2014/main" id="{12DB69DF-10D3-759D-2246-D506B2BF9E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048"/>
            <a:ext cx="12186586" cy="6861048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069B5E72-F48E-376C-0CDE-46D9799BD022}"/>
              </a:ext>
            </a:extLst>
          </p:cNvPr>
          <p:cNvSpPr txBox="1"/>
          <p:nvPr/>
        </p:nvSpPr>
        <p:spPr>
          <a:xfrm>
            <a:off x="1355271" y="979687"/>
            <a:ext cx="9481457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s-CZ" sz="4000" b="1">
                <a:solidFill>
                  <a:srgbClr val="06508C"/>
                </a:solidFill>
                <a:latin typeface="Aptos"/>
                <a:ea typeface="Open Sans Extrabold"/>
                <a:cs typeface="Open Sans Extrabold"/>
                <a:sym typeface="League Spartan"/>
              </a:rPr>
              <a:t>NPI: Odborná konference</a:t>
            </a:r>
            <a:endParaRPr lang="cs-CZ" sz="1200">
              <a:latin typeface="Tahoma"/>
              <a:ea typeface="Tahoma"/>
              <a:cs typeface="Tahoma"/>
            </a:endParaRP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18AE82A2-94F7-B884-3BC7-825E38B22988}"/>
              </a:ext>
            </a:extLst>
          </p:cNvPr>
          <p:cNvSpPr txBox="1"/>
          <p:nvPr/>
        </p:nvSpPr>
        <p:spPr>
          <a:xfrm>
            <a:off x="1339404" y="2901580"/>
            <a:ext cx="9491120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l" rtl="0" fontAlgn="base">
              <a:lnSpc>
                <a:spcPts val="1200"/>
              </a:lnSpc>
              <a:buFont typeface="Arial" panose="020B0604020202020204" pitchFamily="34" charset="0"/>
              <a:buChar char="•"/>
            </a:pPr>
            <a:endParaRPr lang="cs-CZ" b="0" i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endParaRPr lang="cs-CZ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0743806-1C63-B7F4-8FF1-5414256FC920}"/>
              </a:ext>
            </a:extLst>
          </p:cNvPr>
          <p:cNvSpPr txBox="1"/>
          <p:nvPr/>
        </p:nvSpPr>
        <p:spPr>
          <a:xfrm>
            <a:off x="1358294" y="1842177"/>
            <a:ext cx="9169705" cy="95410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2800" b="1">
                <a:solidFill>
                  <a:srgbClr val="72BDE9"/>
                </a:solidFill>
              </a:rPr>
              <a:t>Škola podle revidovaného RVP: Inspirace, spolupráce a ŠVP, který má smysl</a:t>
            </a:r>
            <a:endParaRPr lang="en-US" sz="2800" b="1">
              <a:solidFill>
                <a:srgbClr val="72BDE9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8D51D5E-1229-7E57-4EA1-BE8F28E0C4F8}"/>
              </a:ext>
            </a:extLst>
          </p:cNvPr>
          <p:cNvSpPr txBox="1"/>
          <p:nvPr/>
        </p:nvSpPr>
        <p:spPr>
          <a:xfrm>
            <a:off x="1353291" y="3032698"/>
            <a:ext cx="7498812" cy="304698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b="1" err="1">
                <a:solidFill>
                  <a:srgbClr val="333333"/>
                </a:solidFill>
                <a:ea typeface="+mn-lt"/>
                <a:cs typeface="+mn-lt"/>
              </a:rPr>
              <a:t>Kde</a:t>
            </a:r>
            <a:r>
              <a:rPr lang="en-US" sz="2400" b="1">
                <a:solidFill>
                  <a:srgbClr val="333333"/>
                </a:solidFill>
                <a:ea typeface="+mn-lt"/>
                <a:cs typeface="+mn-lt"/>
              </a:rPr>
              <a:t>:</a:t>
            </a:r>
            <a:r>
              <a:rPr lang="en-US" sz="2400">
                <a:solidFill>
                  <a:srgbClr val="333333"/>
                </a:solidFill>
                <a:ea typeface="+mn-lt"/>
                <a:cs typeface="+mn-lt"/>
              </a:rPr>
              <a:t> </a:t>
            </a:r>
            <a:r>
              <a:rPr lang="en-US" sz="2400" err="1">
                <a:latin typeface="Aptos"/>
                <a:ea typeface="Noto Sans"/>
                <a:cs typeface="Noto Sans"/>
              </a:rPr>
              <a:t>Grandior</a:t>
            </a:r>
            <a:r>
              <a:rPr lang="en-US" sz="2400">
                <a:latin typeface="Aptos"/>
                <a:ea typeface="Noto Sans"/>
                <a:cs typeface="Noto Sans"/>
              </a:rPr>
              <a:t> Hotel Prague, Na </a:t>
            </a:r>
            <a:r>
              <a:rPr lang="en-US" sz="2400" err="1">
                <a:latin typeface="Aptos"/>
                <a:ea typeface="Noto Sans"/>
                <a:cs typeface="Noto Sans"/>
              </a:rPr>
              <a:t>Poříčí</a:t>
            </a:r>
            <a:r>
              <a:rPr lang="en-US" sz="2400">
                <a:latin typeface="Aptos"/>
                <a:ea typeface="Noto Sans"/>
                <a:cs typeface="Noto Sans"/>
              </a:rPr>
              <a:t>, Praha</a:t>
            </a:r>
            <a:endParaRPr lang="en-US" sz="2400"/>
          </a:p>
          <a:p>
            <a:r>
              <a:rPr lang="en-US" sz="2400" b="1" err="1">
                <a:solidFill>
                  <a:srgbClr val="333333"/>
                </a:solidFill>
                <a:ea typeface="+mn-lt"/>
                <a:cs typeface="+mn-lt"/>
              </a:rPr>
              <a:t>Kdy</a:t>
            </a:r>
            <a:r>
              <a:rPr lang="en-US" sz="2400" b="1">
                <a:solidFill>
                  <a:srgbClr val="333333"/>
                </a:solidFill>
                <a:ea typeface="+mn-lt"/>
                <a:cs typeface="+mn-lt"/>
              </a:rPr>
              <a:t>:</a:t>
            </a:r>
            <a:r>
              <a:rPr lang="en-US" sz="2400">
                <a:solidFill>
                  <a:srgbClr val="333333"/>
                </a:solidFill>
                <a:ea typeface="+mn-lt"/>
                <a:cs typeface="+mn-lt"/>
              </a:rPr>
              <a:t> 12. </a:t>
            </a:r>
            <a:r>
              <a:rPr lang="en-US" sz="2400" err="1">
                <a:solidFill>
                  <a:srgbClr val="333333"/>
                </a:solidFill>
                <a:ea typeface="+mn-lt"/>
                <a:cs typeface="+mn-lt"/>
              </a:rPr>
              <a:t>listopadu</a:t>
            </a:r>
            <a:r>
              <a:rPr lang="en-US" sz="2400">
                <a:solidFill>
                  <a:srgbClr val="333333"/>
                </a:solidFill>
                <a:ea typeface="+mn-lt"/>
                <a:cs typeface="+mn-lt"/>
              </a:rPr>
              <a:t> 2025, 9:00 – 16:00</a:t>
            </a:r>
          </a:p>
          <a:p>
            <a:endParaRPr lang="en-US" sz="2400">
              <a:solidFill>
                <a:srgbClr val="333333"/>
              </a:solidFill>
            </a:endParaRPr>
          </a:p>
          <a:p>
            <a:pPr marL="342900" indent="-342900">
              <a:buFont typeface="Arial,Sans-Serif"/>
              <a:buChar char="•"/>
            </a:pPr>
            <a:r>
              <a:rPr lang="en-US" sz="2400" err="1">
                <a:solidFill>
                  <a:srgbClr val="000000"/>
                </a:solidFill>
              </a:rPr>
              <a:t>Revize</a:t>
            </a:r>
            <a:r>
              <a:rPr lang="en-US" sz="2400">
                <a:solidFill>
                  <a:srgbClr val="000000"/>
                </a:solidFill>
              </a:rPr>
              <a:t> RVP</a:t>
            </a:r>
          </a:p>
          <a:p>
            <a:pPr marL="342900" indent="-342900">
              <a:buFont typeface="Arial,Sans-Serif"/>
              <a:buChar char="•"/>
            </a:pPr>
            <a:r>
              <a:rPr lang="en-US" sz="2400" err="1">
                <a:solidFill>
                  <a:srgbClr val="000000"/>
                </a:solidFill>
              </a:rPr>
              <a:t>Tvorba</a:t>
            </a:r>
            <a:r>
              <a:rPr lang="en-US" sz="2400">
                <a:solidFill>
                  <a:srgbClr val="000000"/>
                </a:solidFill>
              </a:rPr>
              <a:t> ŠVP</a:t>
            </a:r>
          </a:p>
          <a:p>
            <a:pPr marL="342900" indent="-342900">
              <a:buFont typeface="Arial,Sans-Serif"/>
              <a:buChar char="•"/>
            </a:pPr>
            <a:r>
              <a:rPr lang="en-US" sz="2400" err="1">
                <a:solidFill>
                  <a:srgbClr val="000000"/>
                </a:solidFill>
              </a:rPr>
              <a:t>Praktické</a:t>
            </a:r>
            <a:r>
              <a:rPr lang="en-US" sz="2400">
                <a:solidFill>
                  <a:srgbClr val="000000"/>
                </a:solidFill>
              </a:rPr>
              <a:t> </a:t>
            </a:r>
            <a:r>
              <a:rPr lang="en-US" sz="2400" err="1">
                <a:solidFill>
                  <a:srgbClr val="000000"/>
                </a:solidFill>
              </a:rPr>
              <a:t>tipy</a:t>
            </a:r>
            <a:r>
              <a:rPr lang="en-US" sz="2400">
                <a:solidFill>
                  <a:srgbClr val="000000"/>
                </a:solidFill>
              </a:rPr>
              <a:t> a </a:t>
            </a:r>
            <a:r>
              <a:rPr lang="en-US" sz="2400" err="1">
                <a:solidFill>
                  <a:srgbClr val="000000"/>
                </a:solidFill>
              </a:rPr>
              <a:t>inspirace</a:t>
            </a:r>
            <a:r>
              <a:rPr lang="en-US" sz="2400">
                <a:solidFill>
                  <a:srgbClr val="000000"/>
                </a:solidFill>
              </a:rPr>
              <a:t> ze </a:t>
            </a:r>
            <a:r>
              <a:rPr lang="en-US" sz="2400" err="1">
                <a:solidFill>
                  <a:srgbClr val="000000"/>
                </a:solidFill>
              </a:rPr>
              <a:t>škol</a:t>
            </a:r>
          </a:p>
          <a:p>
            <a:endParaRPr lang="en-US" sz="2400">
              <a:solidFill>
                <a:srgbClr val="000000"/>
              </a:solidFill>
            </a:endParaRPr>
          </a:p>
          <a:p>
            <a:r>
              <a:rPr lang="en-US" sz="2400" err="1">
                <a:solidFill>
                  <a:srgbClr val="000000"/>
                </a:solidFill>
              </a:rPr>
              <a:t>Přihlásit</a:t>
            </a:r>
            <a:r>
              <a:rPr lang="en-US" sz="2400">
                <a:solidFill>
                  <a:srgbClr val="000000"/>
                </a:solidFill>
              </a:rPr>
              <a:t> se </a:t>
            </a:r>
            <a:r>
              <a:rPr lang="en-US" sz="2400" err="1">
                <a:solidFill>
                  <a:srgbClr val="000000"/>
                </a:solidFill>
              </a:rPr>
              <a:t>můžete</a:t>
            </a:r>
            <a:r>
              <a:rPr lang="en-US" sz="2400">
                <a:solidFill>
                  <a:srgbClr val="000000"/>
                </a:solidFill>
              </a:rPr>
              <a:t> </a:t>
            </a:r>
            <a:r>
              <a:rPr lang="en-US" sz="2400">
                <a:solidFill>
                  <a:srgbClr val="000000"/>
                </a:solidFill>
                <a:hlinkClick r:id="rId4"/>
              </a:rPr>
              <a:t>zde</a:t>
            </a:r>
            <a:r>
              <a:rPr lang="en-US" sz="2400">
                <a:solidFill>
                  <a:srgbClr val="000000"/>
                </a:solidFill>
              </a:rPr>
              <a:t>. 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936601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D51027-5387-41B1-F907-893D8D2423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text, snímek obrazovky&#10;&#10;Obsah vygenerovaný umělou inteligencí může být nesprávný.">
            <a:extLst>
              <a:ext uri="{FF2B5EF4-FFF2-40B4-BE49-F238E27FC236}">
                <a16:creationId xmlns:a16="http://schemas.microsoft.com/office/drawing/2014/main" id="{CE50DF5B-69DE-ED86-1A7F-7E80261DEC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048"/>
            <a:ext cx="12186586" cy="6861048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0C8079B9-B2F5-ACE6-CF73-2041E48D778B}"/>
              </a:ext>
            </a:extLst>
          </p:cNvPr>
          <p:cNvSpPr txBox="1"/>
          <p:nvPr/>
        </p:nvSpPr>
        <p:spPr>
          <a:xfrm>
            <a:off x="1355271" y="979687"/>
            <a:ext cx="9481457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s-CZ" sz="4000" b="1">
                <a:solidFill>
                  <a:srgbClr val="06508C"/>
                </a:solidFill>
                <a:latin typeface="Aptos"/>
                <a:ea typeface="Open Sans Extrabold"/>
                <a:cs typeface="Open Sans Extrabold"/>
                <a:sym typeface="League Spartan"/>
              </a:rPr>
              <a:t>NPI: Debata v Knihovně Václava Havla</a:t>
            </a:r>
            <a:endParaRPr lang="cs-CZ" sz="1200">
              <a:latin typeface="Tahoma"/>
              <a:ea typeface="Tahoma"/>
              <a:cs typeface="Tahoma"/>
            </a:endParaRP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C53433C7-543C-DD52-2D57-CCE3A970869B}"/>
              </a:ext>
            </a:extLst>
          </p:cNvPr>
          <p:cNvSpPr txBox="1"/>
          <p:nvPr/>
        </p:nvSpPr>
        <p:spPr>
          <a:xfrm>
            <a:off x="1339404" y="2901580"/>
            <a:ext cx="9491120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l" rtl="0" fontAlgn="base">
              <a:lnSpc>
                <a:spcPts val="1200"/>
              </a:lnSpc>
              <a:buFont typeface="Arial" panose="020B0604020202020204" pitchFamily="34" charset="0"/>
              <a:buChar char="•"/>
            </a:pPr>
            <a:endParaRPr lang="cs-CZ" b="0" i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endParaRPr lang="cs-CZ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7FAA3EC-A8B7-26AC-6174-286981DC4E4F}"/>
              </a:ext>
            </a:extLst>
          </p:cNvPr>
          <p:cNvSpPr txBox="1"/>
          <p:nvPr/>
        </p:nvSpPr>
        <p:spPr>
          <a:xfrm>
            <a:off x="1358294" y="1842177"/>
            <a:ext cx="9169705" cy="95410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2800" b="1">
                <a:solidFill>
                  <a:srgbClr val="72BDE9"/>
                </a:solidFill>
              </a:rPr>
              <a:t>Vzdělávání pro demokracii: Jak rozvíjet občanskou kompetenci?</a:t>
            </a:r>
            <a:endParaRPr lang="en-US" sz="2800">
              <a:solidFill>
                <a:srgbClr val="72BDE9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68F0E96-B2B3-6513-3DEC-847668F27595}"/>
              </a:ext>
            </a:extLst>
          </p:cNvPr>
          <p:cNvSpPr txBox="1"/>
          <p:nvPr/>
        </p:nvSpPr>
        <p:spPr>
          <a:xfrm>
            <a:off x="1353291" y="3032698"/>
            <a:ext cx="9683212" cy="304698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b="1" err="1">
                <a:solidFill>
                  <a:srgbClr val="333333"/>
                </a:solidFill>
                <a:ea typeface="+mn-lt"/>
                <a:cs typeface="+mn-lt"/>
              </a:rPr>
              <a:t>Kde</a:t>
            </a:r>
            <a:r>
              <a:rPr lang="en-US" sz="2400" b="1">
                <a:solidFill>
                  <a:srgbClr val="333333"/>
                </a:solidFill>
                <a:ea typeface="+mn-lt"/>
                <a:cs typeface="+mn-lt"/>
              </a:rPr>
              <a:t>: </a:t>
            </a:r>
            <a:r>
              <a:rPr lang="en-US" sz="2400" err="1">
                <a:solidFill>
                  <a:srgbClr val="333333"/>
                </a:solidFill>
                <a:ea typeface="+mn-lt"/>
                <a:cs typeface="+mn-lt"/>
              </a:rPr>
              <a:t>Knihovna</a:t>
            </a:r>
            <a:r>
              <a:rPr lang="en-US" sz="2400">
                <a:solidFill>
                  <a:srgbClr val="333333"/>
                </a:solidFill>
                <a:ea typeface="+mn-lt"/>
                <a:cs typeface="+mn-lt"/>
              </a:rPr>
              <a:t> Václava </a:t>
            </a:r>
            <a:r>
              <a:rPr lang="en-US" sz="2400" err="1">
                <a:solidFill>
                  <a:srgbClr val="333333"/>
                </a:solidFill>
                <a:ea typeface="+mn-lt"/>
                <a:cs typeface="+mn-lt"/>
              </a:rPr>
              <a:t>Havla</a:t>
            </a:r>
            <a:r>
              <a:rPr lang="en-US" sz="2400">
                <a:solidFill>
                  <a:srgbClr val="333333"/>
                </a:solidFill>
                <a:ea typeface="+mn-lt"/>
                <a:cs typeface="+mn-lt"/>
              </a:rPr>
              <a:t>, </a:t>
            </a:r>
            <a:r>
              <a:rPr lang="en-US" sz="2400" err="1">
                <a:solidFill>
                  <a:srgbClr val="333333"/>
                </a:solidFill>
                <a:ea typeface="+mn-lt"/>
                <a:cs typeface="+mn-lt"/>
              </a:rPr>
              <a:t>Ostrovní</a:t>
            </a:r>
            <a:r>
              <a:rPr lang="en-US" sz="2400">
                <a:solidFill>
                  <a:srgbClr val="333333"/>
                </a:solidFill>
                <a:ea typeface="+mn-lt"/>
                <a:cs typeface="+mn-lt"/>
              </a:rPr>
              <a:t> 13, Praha</a:t>
            </a:r>
            <a:endParaRPr lang="en-US" sz="2400"/>
          </a:p>
          <a:p>
            <a:r>
              <a:rPr lang="en-US" sz="2400" b="1" err="1">
                <a:solidFill>
                  <a:srgbClr val="333333"/>
                </a:solidFill>
                <a:ea typeface="+mn-lt"/>
                <a:cs typeface="+mn-lt"/>
              </a:rPr>
              <a:t>Kdy</a:t>
            </a:r>
            <a:r>
              <a:rPr lang="en-US" sz="2400" b="1">
                <a:solidFill>
                  <a:srgbClr val="333333"/>
                </a:solidFill>
                <a:ea typeface="+mn-lt"/>
                <a:cs typeface="+mn-lt"/>
              </a:rPr>
              <a:t>:</a:t>
            </a:r>
            <a:r>
              <a:rPr lang="en-US" sz="2400">
                <a:solidFill>
                  <a:srgbClr val="333333"/>
                </a:solidFill>
                <a:ea typeface="+mn-lt"/>
                <a:cs typeface="+mn-lt"/>
              </a:rPr>
              <a:t> 24. </a:t>
            </a:r>
            <a:r>
              <a:rPr lang="en-US" sz="2400" err="1">
                <a:solidFill>
                  <a:srgbClr val="333333"/>
                </a:solidFill>
                <a:ea typeface="+mn-lt"/>
                <a:cs typeface="+mn-lt"/>
              </a:rPr>
              <a:t>listopad</a:t>
            </a:r>
            <a:r>
              <a:rPr lang="en-US" sz="2400">
                <a:solidFill>
                  <a:srgbClr val="333333"/>
                </a:solidFill>
                <a:ea typeface="+mn-lt"/>
                <a:cs typeface="+mn-lt"/>
              </a:rPr>
              <a:t> 2025, 19:00 – 21:00</a:t>
            </a:r>
          </a:p>
          <a:p>
            <a:endParaRPr lang="en-US" sz="2400">
              <a:solidFill>
                <a:srgbClr val="333333"/>
              </a:solidFill>
            </a:endParaRPr>
          </a:p>
          <a:p>
            <a:pPr marL="285750" indent="-285750">
              <a:buFont typeface="Arial"/>
              <a:buChar char="•"/>
            </a:pPr>
            <a:r>
              <a:rPr lang="en-US" sz="2400">
                <a:solidFill>
                  <a:srgbClr val="333333"/>
                </a:solidFill>
                <a:ea typeface="+mn-lt"/>
                <a:cs typeface="+mn-lt"/>
              </a:rPr>
              <a:t>Role </a:t>
            </a:r>
            <a:r>
              <a:rPr lang="en-US" sz="2400" err="1">
                <a:solidFill>
                  <a:srgbClr val="333333"/>
                </a:solidFill>
                <a:ea typeface="+mn-lt"/>
                <a:cs typeface="+mn-lt"/>
              </a:rPr>
              <a:t>vzdělávání</a:t>
            </a:r>
            <a:r>
              <a:rPr lang="en-US" sz="2400">
                <a:solidFill>
                  <a:srgbClr val="333333"/>
                </a:solidFill>
                <a:ea typeface="+mn-lt"/>
                <a:cs typeface="+mn-lt"/>
              </a:rPr>
              <a:t> </a:t>
            </a:r>
            <a:r>
              <a:rPr lang="en-US" sz="2400" err="1">
                <a:solidFill>
                  <a:srgbClr val="333333"/>
                </a:solidFill>
                <a:ea typeface="+mn-lt"/>
                <a:cs typeface="+mn-lt"/>
              </a:rPr>
              <a:t>při</a:t>
            </a:r>
            <a:r>
              <a:rPr lang="en-US" sz="2400">
                <a:solidFill>
                  <a:srgbClr val="333333"/>
                </a:solidFill>
                <a:ea typeface="+mn-lt"/>
                <a:cs typeface="+mn-lt"/>
              </a:rPr>
              <a:t> </a:t>
            </a:r>
            <a:r>
              <a:rPr lang="en-US" sz="2400" err="1">
                <a:solidFill>
                  <a:srgbClr val="333333"/>
                </a:solidFill>
                <a:ea typeface="+mn-lt"/>
                <a:cs typeface="+mn-lt"/>
              </a:rPr>
              <a:t>ochraně</a:t>
            </a:r>
            <a:r>
              <a:rPr lang="en-US" sz="2400">
                <a:solidFill>
                  <a:srgbClr val="333333"/>
                </a:solidFill>
                <a:ea typeface="+mn-lt"/>
                <a:cs typeface="+mn-lt"/>
              </a:rPr>
              <a:t> a </a:t>
            </a:r>
            <a:r>
              <a:rPr lang="en-US" sz="2400" err="1">
                <a:solidFill>
                  <a:srgbClr val="333333"/>
                </a:solidFill>
                <a:ea typeface="+mn-lt"/>
                <a:cs typeface="+mn-lt"/>
              </a:rPr>
              <a:t>rozvoji</a:t>
            </a:r>
            <a:r>
              <a:rPr lang="en-US" sz="2400">
                <a:solidFill>
                  <a:srgbClr val="333333"/>
                </a:solidFill>
                <a:ea typeface="+mn-lt"/>
                <a:cs typeface="+mn-lt"/>
              </a:rPr>
              <a:t> </a:t>
            </a:r>
            <a:r>
              <a:rPr lang="en-US" sz="2400" err="1">
                <a:solidFill>
                  <a:srgbClr val="333333"/>
                </a:solidFill>
                <a:ea typeface="+mn-lt"/>
                <a:cs typeface="+mn-lt"/>
              </a:rPr>
              <a:t>demokratických</a:t>
            </a:r>
            <a:r>
              <a:rPr lang="en-US" sz="2400">
                <a:solidFill>
                  <a:srgbClr val="333333"/>
                </a:solidFill>
                <a:ea typeface="+mn-lt"/>
                <a:cs typeface="+mn-lt"/>
              </a:rPr>
              <a:t> </a:t>
            </a:r>
            <a:r>
              <a:rPr lang="en-US" sz="2400" err="1">
                <a:solidFill>
                  <a:srgbClr val="333333"/>
                </a:solidFill>
                <a:ea typeface="+mn-lt"/>
                <a:cs typeface="+mn-lt"/>
              </a:rPr>
              <a:t>hodnot</a:t>
            </a:r>
            <a:r>
              <a:rPr lang="en-US" sz="2400">
                <a:solidFill>
                  <a:srgbClr val="333333"/>
                </a:solidFill>
                <a:ea typeface="+mn-lt"/>
                <a:cs typeface="+mn-lt"/>
              </a:rPr>
              <a:t>. </a:t>
            </a:r>
            <a:endParaRPr lang="en-US" sz="2400"/>
          </a:p>
          <a:p>
            <a:pPr marL="285750" indent="-285750">
              <a:buFont typeface="Arial"/>
              <a:buChar char="•"/>
            </a:pPr>
            <a:r>
              <a:rPr lang="en-US" sz="2400" err="1">
                <a:solidFill>
                  <a:srgbClr val="333333"/>
                </a:solidFill>
                <a:ea typeface="+mn-lt"/>
                <a:cs typeface="+mn-lt"/>
              </a:rPr>
              <a:t>Škola</a:t>
            </a:r>
            <a:r>
              <a:rPr lang="en-US" sz="2400">
                <a:solidFill>
                  <a:srgbClr val="333333"/>
                </a:solidFill>
                <a:ea typeface="+mn-lt"/>
                <a:cs typeface="+mn-lt"/>
              </a:rPr>
              <a:t> </a:t>
            </a:r>
            <a:r>
              <a:rPr lang="en-US" sz="2400" err="1">
                <a:solidFill>
                  <a:srgbClr val="333333"/>
                </a:solidFill>
                <a:ea typeface="+mn-lt"/>
                <a:cs typeface="+mn-lt"/>
              </a:rPr>
              <a:t>jako</a:t>
            </a:r>
            <a:r>
              <a:rPr lang="en-US" sz="2400">
                <a:solidFill>
                  <a:srgbClr val="333333"/>
                </a:solidFill>
                <a:ea typeface="+mn-lt"/>
                <a:cs typeface="+mn-lt"/>
              </a:rPr>
              <a:t> </a:t>
            </a:r>
            <a:r>
              <a:rPr lang="en-US" sz="2400" err="1">
                <a:solidFill>
                  <a:srgbClr val="333333"/>
                </a:solidFill>
                <a:ea typeface="+mn-lt"/>
                <a:cs typeface="+mn-lt"/>
              </a:rPr>
              <a:t>prostor</a:t>
            </a:r>
            <a:r>
              <a:rPr lang="en-US" sz="2400">
                <a:solidFill>
                  <a:srgbClr val="333333"/>
                </a:solidFill>
                <a:ea typeface="+mn-lt"/>
                <a:cs typeface="+mn-lt"/>
              </a:rPr>
              <a:t> pro dialog, respekt a občanskou angažovanost.</a:t>
            </a:r>
            <a:endParaRPr lang="en-US" sz="2400"/>
          </a:p>
          <a:p>
            <a:pPr marL="285750" indent="-285750">
              <a:buFont typeface="Arial"/>
              <a:buChar char="•"/>
            </a:pPr>
            <a:r>
              <a:rPr lang="en-US" sz="2400" err="1">
                <a:solidFill>
                  <a:srgbClr val="333333"/>
                </a:solidFill>
                <a:ea typeface="+mn-lt"/>
                <a:cs typeface="+mn-lt"/>
              </a:rPr>
              <a:t>Výkon</a:t>
            </a:r>
            <a:r>
              <a:rPr lang="en-US" sz="2400">
                <a:solidFill>
                  <a:srgbClr val="333333"/>
                </a:solidFill>
                <a:ea typeface="+mn-lt"/>
                <a:cs typeface="+mn-lt"/>
              </a:rPr>
              <a:t> vs. </a:t>
            </a:r>
            <a:r>
              <a:rPr lang="en-US" sz="2400" err="1">
                <a:solidFill>
                  <a:srgbClr val="333333"/>
                </a:solidFill>
                <a:ea typeface="+mn-lt"/>
                <a:cs typeface="+mn-lt"/>
              </a:rPr>
              <a:t>rozvoj</a:t>
            </a:r>
            <a:r>
              <a:rPr lang="en-US" sz="2400">
                <a:solidFill>
                  <a:srgbClr val="333333"/>
                </a:solidFill>
                <a:ea typeface="+mn-lt"/>
                <a:cs typeface="+mn-lt"/>
              </a:rPr>
              <a:t> </a:t>
            </a:r>
            <a:r>
              <a:rPr lang="en-US" sz="2400" err="1">
                <a:solidFill>
                  <a:srgbClr val="333333"/>
                </a:solidFill>
                <a:ea typeface="+mn-lt"/>
                <a:cs typeface="+mn-lt"/>
              </a:rPr>
              <a:t>sociálních</a:t>
            </a:r>
            <a:r>
              <a:rPr lang="en-US" sz="2400">
                <a:solidFill>
                  <a:srgbClr val="333333"/>
                </a:solidFill>
                <a:ea typeface="+mn-lt"/>
                <a:cs typeface="+mn-lt"/>
              </a:rPr>
              <a:t> </a:t>
            </a:r>
            <a:r>
              <a:rPr lang="en-US" sz="2400" err="1">
                <a:solidFill>
                  <a:srgbClr val="333333"/>
                </a:solidFill>
                <a:ea typeface="+mn-lt"/>
                <a:cs typeface="+mn-lt"/>
              </a:rPr>
              <a:t>kompetencí</a:t>
            </a:r>
            <a:r>
              <a:rPr lang="en-US" sz="2400">
                <a:solidFill>
                  <a:srgbClr val="333333"/>
                </a:solidFill>
                <a:ea typeface="+mn-lt"/>
                <a:cs typeface="+mn-lt"/>
              </a:rPr>
              <a:t> </a:t>
            </a:r>
            <a:r>
              <a:rPr lang="en-US" sz="2400" err="1">
                <a:solidFill>
                  <a:srgbClr val="333333"/>
                </a:solidFill>
                <a:ea typeface="+mn-lt"/>
                <a:cs typeface="+mn-lt"/>
              </a:rPr>
              <a:t>ve</a:t>
            </a:r>
            <a:r>
              <a:rPr lang="en-US" sz="2400">
                <a:solidFill>
                  <a:srgbClr val="333333"/>
                </a:solidFill>
                <a:ea typeface="+mn-lt"/>
                <a:cs typeface="+mn-lt"/>
              </a:rPr>
              <a:t> </a:t>
            </a:r>
            <a:r>
              <a:rPr lang="en-US" sz="2400" err="1">
                <a:solidFill>
                  <a:srgbClr val="333333"/>
                </a:solidFill>
                <a:ea typeface="+mn-lt"/>
                <a:cs typeface="+mn-lt"/>
              </a:rPr>
              <a:t>školách</a:t>
            </a:r>
            <a:r>
              <a:rPr lang="en-US" sz="2400">
                <a:solidFill>
                  <a:srgbClr val="333333"/>
                </a:solidFill>
                <a:ea typeface="+mn-lt"/>
                <a:cs typeface="+mn-lt"/>
              </a:rPr>
              <a:t>.</a:t>
            </a:r>
            <a:endParaRPr lang="en-US" sz="2400">
              <a:solidFill>
                <a:srgbClr val="333333"/>
              </a:solidFill>
            </a:endParaRPr>
          </a:p>
          <a:p>
            <a:endParaRPr lang="en-US" sz="2400">
              <a:solidFill>
                <a:srgbClr val="000000"/>
              </a:solidFill>
            </a:endParaRPr>
          </a:p>
          <a:p>
            <a:r>
              <a:rPr lang="en-US" sz="2400" err="1">
                <a:solidFill>
                  <a:srgbClr val="333333"/>
                </a:solidFill>
              </a:rPr>
              <a:t>Podrobnosti</a:t>
            </a:r>
            <a:r>
              <a:rPr lang="en-US" sz="2400">
                <a:solidFill>
                  <a:srgbClr val="333333"/>
                </a:solidFill>
              </a:rPr>
              <a:t> k </a:t>
            </a:r>
            <a:r>
              <a:rPr lang="en-US" sz="2400" err="1">
                <a:solidFill>
                  <a:srgbClr val="333333"/>
                </a:solidFill>
              </a:rPr>
              <a:t>akci</a:t>
            </a:r>
            <a:r>
              <a:rPr lang="en-US" sz="2400">
                <a:solidFill>
                  <a:srgbClr val="333333"/>
                </a:solidFill>
              </a:rPr>
              <a:t> </a:t>
            </a:r>
            <a:r>
              <a:rPr lang="en-US" sz="2400">
                <a:solidFill>
                  <a:srgbClr val="333333"/>
                </a:solidFill>
                <a:hlinkClick r:id="rId4"/>
              </a:rPr>
              <a:t>zde</a:t>
            </a:r>
            <a:r>
              <a:rPr lang="en-US" sz="2400">
                <a:solidFill>
                  <a:srgbClr val="333333"/>
                </a:solidFill>
              </a:rPr>
              <a:t>. 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887995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2F2D6A-9F15-F2F6-ED75-BCFEEA0F16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text, snímek obrazovky&#10;&#10;Obsah vygenerovaný umělou inteligencí může být nesprávný.">
            <a:extLst>
              <a:ext uri="{FF2B5EF4-FFF2-40B4-BE49-F238E27FC236}">
                <a16:creationId xmlns:a16="http://schemas.microsoft.com/office/drawing/2014/main" id="{D3D42961-E3C7-3349-9E55-33CEC9E66A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1" y="-3048"/>
            <a:ext cx="12186586" cy="6861048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963ACF1E-609A-E8DB-E5B3-F25E0EDFB8FD}"/>
              </a:ext>
            </a:extLst>
          </p:cNvPr>
          <p:cNvSpPr txBox="1"/>
          <p:nvPr/>
        </p:nvSpPr>
        <p:spPr>
          <a:xfrm>
            <a:off x="1355271" y="979687"/>
            <a:ext cx="9481457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s-CZ" sz="4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Aptos Display"/>
                <a:ea typeface="Open Sans Extrabold"/>
                <a:cs typeface="Open Sans Extrabold"/>
                <a:sym typeface="League Spartan"/>
              </a:rPr>
              <a:t>INFOSERVIS SPECIÁL</a:t>
            </a:r>
            <a:endParaRPr lang="cs-CZ" sz="4000" b="1" dirty="0">
              <a:solidFill>
                <a:schemeClr val="tx2">
                  <a:lumMod val="75000"/>
                  <a:lumOff val="25000"/>
                </a:schemeClr>
              </a:solidFill>
              <a:latin typeface="Aptos Display"/>
              <a:ea typeface="Open Sans Extrabold"/>
              <a:cs typeface="Open Sans Extrabold"/>
            </a:endParaRP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AE2B6EA6-2F60-1A6C-78A7-2A0C096D3C88}"/>
              </a:ext>
            </a:extLst>
          </p:cNvPr>
          <p:cNvSpPr txBox="1"/>
          <p:nvPr/>
        </p:nvSpPr>
        <p:spPr>
          <a:xfrm>
            <a:off x="1339404" y="2901580"/>
            <a:ext cx="9491120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l" rtl="0" fontAlgn="base">
              <a:lnSpc>
                <a:spcPts val="1200"/>
              </a:lnSpc>
              <a:buFont typeface="Arial" panose="020B0604020202020204" pitchFamily="34" charset="0"/>
              <a:buChar char="•"/>
            </a:pPr>
            <a:endParaRPr lang="cs-CZ" b="0" i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endParaRPr lang="cs-CZ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6BFC99D-49B1-2DA8-35F0-AA74A96F3AA2}"/>
              </a:ext>
            </a:extLst>
          </p:cNvPr>
          <p:cNvSpPr txBox="1"/>
          <p:nvPr/>
        </p:nvSpPr>
        <p:spPr>
          <a:xfrm>
            <a:off x="1354622" y="2165476"/>
            <a:ext cx="10106138" cy="14035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cs-CZ" sz="2800" b="1" dirty="0">
                <a:solidFill>
                  <a:srgbClr val="72BDE9"/>
                </a:solidFill>
              </a:rPr>
              <a:t>Na listopad a prosinec plánujeme:</a:t>
            </a:r>
          </a:p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cs-CZ" sz="2400" dirty="0">
                <a:solidFill>
                  <a:srgbClr val="06508C"/>
                </a:solidFill>
              </a:rPr>
              <a:t>Financování školních jídelen </a:t>
            </a:r>
            <a:endParaRPr lang="en-US" sz="2400">
              <a:solidFill>
                <a:srgbClr val="06508C"/>
              </a:solidFill>
            </a:endParaRPr>
          </a:p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cs-CZ" sz="2400" dirty="0">
                <a:solidFill>
                  <a:srgbClr val="06508C"/>
                </a:solidFill>
              </a:rPr>
              <a:t>Novela ŠZ z pohledu soukromých a církevních škol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85EE9A0-1E8F-705C-ABCE-BF8F33963EE5}"/>
              </a:ext>
            </a:extLst>
          </p:cNvPr>
          <p:cNvSpPr txBox="1"/>
          <p:nvPr/>
        </p:nvSpPr>
        <p:spPr>
          <a:xfrm>
            <a:off x="1359146" y="5544225"/>
            <a:ext cx="9142162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err="1"/>
              <a:t>Všechna</a:t>
            </a:r>
            <a:r>
              <a:rPr lang="en-US" sz="2400"/>
              <a:t> </a:t>
            </a:r>
            <a:r>
              <a:rPr lang="en-US" sz="2400" err="1"/>
              <a:t>vydání</a:t>
            </a:r>
            <a:r>
              <a:rPr lang="en-US" sz="2400"/>
              <a:t> </a:t>
            </a:r>
            <a:r>
              <a:rPr lang="en-US" sz="2400" err="1"/>
              <a:t>naleznete</a:t>
            </a:r>
            <a:r>
              <a:rPr lang="en-US" sz="2400"/>
              <a:t> </a:t>
            </a:r>
            <a:r>
              <a:rPr lang="en-US" sz="2400" err="1"/>
              <a:t>na</a:t>
            </a:r>
            <a:r>
              <a:rPr lang="en-US" sz="2400"/>
              <a:t> </a:t>
            </a:r>
            <a:r>
              <a:rPr lang="en-US" sz="2400" err="1"/>
              <a:t>adrese</a:t>
            </a:r>
            <a:r>
              <a:rPr lang="en-US" sz="2400"/>
              <a:t> </a:t>
            </a:r>
            <a:r>
              <a:rPr lang="cs-CZ" sz="2400">
                <a:hlinkClick r:id="rId4"/>
              </a:rPr>
              <a:t>www.edu.gov.cz/infoservisy</a:t>
            </a:r>
            <a:r>
              <a:rPr lang="cs-CZ" sz="2400"/>
              <a:t>.</a:t>
            </a:r>
            <a:endParaRPr lang="en-US" sz="240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5EF0087-C067-CB5A-BB47-1113E54711B3}"/>
              </a:ext>
            </a:extLst>
          </p:cNvPr>
          <p:cNvSpPr txBox="1"/>
          <p:nvPr/>
        </p:nvSpPr>
        <p:spPr>
          <a:xfrm>
            <a:off x="1356128" y="3650103"/>
            <a:ext cx="9179169" cy="144661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b="1" dirty="0">
                <a:solidFill>
                  <a:srgbClr val="72BDE9"/>
                </a:solidFill>
              </a:rPr>
              <a:t>V </a:t>
            </a:r>
            <a:r>
              <a:rPr lang="en-US" sz="2800" b="1" dirty="0" err="1">
                <a:solidFill>
                  <a:srgbClr val="72BDE9"/>
                </a:solidFill>
              </a:rPr>
              <a:t>říjnu</a:t>
            </a:r>
            <a:r>
              <a:rPr lang="en-US" sz="2800" b="1" dirty="0">
                <a:solidFill>
                  <a:srgbClr val="72BDE9"/>
                </a:solidFill>
              </a:rPr>
              <a:t> </a:t>
            </a:r>
            <a:r>
              <a:rPr lang="en-US" sz="2800" b="1" dirty="0" err="1">
                <a:solidFill>
                  <a:srgbClr val="72BDE9"/>
                </a:solidFill>
              </a:rPr>
              <a:t>vyšlo</a:t>
            </a:r>
            <a:r>
              <a:rPr lang="en-US" sz="2800" b="1" dirty="0">
                <a:solidFill>
                  <a:srgbClr val="72BDE9"/>
                </a:solidFill>
              </a:rPr>
              <a:t>:</a:t>
            </a:r>
          </a:p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cs-CZ" sz="2400" dirty="0">
                <a:solidFill>
                  <a:srgbClr val="06508C"/>
                </a:solidFill>
                <a:hlinkClick r:id="rId5"/>
              </a:rPr>
              <a:t>Stravovací vyhláška</a:t>
            </a:r>
          </a:p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cs-CZ" sz="2400" dirty="0">
                <a:solidFill>
                  <a:srgbClr val="06508C"/>
                </a:solidFill>
                <a:hlinkClick r:id="rId6"/>
              </a:rPr>
              <a:t>Podpůrné pozice</a:t>
            </a:r>
            <a:endParaRPr lang="en-US" sz="2400" dirty="0">
              <a:solidFill>
                <a:srgbClr val="06508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67954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7208657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bc448805-d0ef-4488-a52f-ffe4fa2fc3e3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C772A02D187CAF4788C91A36A3881165" ma:contentTypeVersion="11" ma:contentTypeDescription="Vytvoří nový dokument" ma:contentTypeScope="" ma:versionID="eae296cbf4b9ece91f1b9ec9e59fb26b">
  <xsd:schema xmlns:xsd="http://www.w3.org/2001/XMLSchema" xmlns:xs="http://www.w3.org/2001/XMLSchema" xmlns:p="http://schemas.microsoft.com/office/2006/metadata/properties" xmlns:ns2="bc448805-d0ef-4488-a52f-ffe4fa2fc3e3" targetNamespace="http://schemas.microsoft.com/office/2006/metadata/properties" ma:root="true" ma:fieldsID="a6a33f670c916a73ec3a7f17b0d7324e" ns2:_="">
    <xsd:import namespace="bc448805-d0ef-4488-a52f-ffe4fa2fc3e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c448805-d0ef-4488-a52f-ffe4fa2fc3e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Značky obrázků" ma:readOnly="false" ma:fieldId="{5cf76f15-5ced-4ddc-b409-7134ff3c332f}" ma:taxonomyMulti="true" ma:sspId="7705af95-af8b-4274-9321-7e268ee4833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D2028D6-66CD-42F1-B8F2-B1352D5882F9}">
  <ds:schemaRefs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openxmlformats.org/package/2006/metadata/core-properties"/>
    <ds:schemaRef ds:uri="http://purl.org/dc/dcmitype/"/>
    <ds:schemaRef ds:uri="http://purl.org/dc/elements/1.1/"/>
    <ds:schemaRef ds:uri="http://www.w3.org/XML/1998/namespace"/>
    <ds:schemaRef ds:uri="http://schemas.microsoft.com/office/infopath/2007/PartnerControls"/>
    <ds:schemaRef ds:uri="bc448805-d0ef-4488-a52f-ffe4fa2fc3e3"/>
  </ds:schemaRefs>
</ds:datastoreItem>
</file>

<file path=customXml/itemProps2.xml><?xml version="1.0" encoding="utf-8"?>
<ds:datastoreItem xmlns:ds="http://schemas.openxmlformats.org/officeDocument/2006/customXml" ds:itemID="{C08ABC6E-17AD-400C-949A-49043F48383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26F5EDF-E300-483B-B0D7-004352BDAFD0}">
  <ds:schemaRefs>
    <ds:schemaRef ds:uri="bc448805-d0ef-4488-a52f-ffe4fa2fc3e3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1214</Words>
  <Application>Microsoft Office PowerPoint</Application>
  <PresentationFormat>Širokoúhlá obrazovka</PresentationFormat>
  <Paragraphs>178</Paragraphs>
  <Slides>23</Slides>
  <Notes>18</Notes>
  <HiddenSlides>0</HiddenSlides>
  <MMClips>0</MMClips>
  <ScaleCrop>false</ScaleCrop>
  <HeadingPairs>
    <vt:vector size="6" baseType="variant">
      <vt:variant>
        <vt:lpstr>Použitá písma</vt:lpstr>
      </vt:variant>
      <vt:variant>
        <vt:i4>9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23</vt:i4>
      </vt:variant>
    </vt:vector>
  </HeadingPairs>
  <TitlesOfParts>
    <vt:vector size="33" baseType="lpstr">
      <vt:lpstr>Aptos</vt:lpstr>
      <vt:lpstr>Aptos Display</vt:lpstr>
      <vt:lpstr>Arial</vt:lpstr>
      <vt:lpstr>Arial,Sans-Serif</vt:lpstr>
      <vt:lpstr>Calibri</vt:lpstr>
      <vt:lpstr>Courier New</vt:lpstr>
      <vt:lpstr>League Spartan</vt:lpstr>
      <vt:lpstr>Open Sans Extrabold</vt:lpstr>
      <vt:lpstr>Tahoma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Novotná Taťána</dc:creator>
  <cp:lastModifiedBy>Štoček Milan</cp:lastModifiedBy>
  <cp:revision>262</cp:revision>
  <cp:lastPrinted>2025-04-29T05:04:29Z</cp:lastPrinted>
  <dcterms:created xsi:type="dcterms:W3CDTF">2025-04-25T10:57:02Z</dcterms:created>
  <dcterms:modified xsi:type="dcterms:W3CDTF">2025-11-20T15:20:30Z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0x010100C772A02D187CAF4788C91A36A3881165</vt:lpwstr>
  </property>
  <property fmtid="{D5CDD505-2E9C-101B-9397-08002B2CF9AE}" pid="3" name="MediaServiceImageTags">
    <vt:lpwstr/>
  </property>
  <property fmtid="{D5CDD505-2E9C-101B-9397-08002B2CF9AE}" pid="4" name="Order">
    <vt:r8>4793000</vt:r8>
  </property>
  <property fmtid="{D5CDD505-2E9C-101B-9397-08002B2CF9AE}" pid="5" name="xd_Signature">
    <vt:bool>false</vt:bool>
  </property>
  <property fmtid="{D5CDD505-2E9C-101B-9397-08002B2CF9AE}" pid="6" name="xd_ProgID">
    <vt:lpwstr/>
  </property>
  <property fmtid="{D5CDD505-2E9C-101B-9397-08002B2CF9AE}" pid="7" name="TriggerFlowInfo">
    <vt:lpwstr/>
  </property>
  <property fmtid="{D5CDD505-2E9C-101B-9397-08002B2CF9AE}" pid="8" name="ComplianceAssetId">
    <vt:lpwstr/>
  </property>
  <property fmtid="{D5CDD505-2E9C-101B-9397-08002B2CF9AE}" pid="9" name="TemplateUrl">
    <vt:lpwstr/>
  </property>
  <property fmtid="{D5CDD505-2E9C-101B-9397-08002B2CF9AE}" pid="10" name="_ExtendedDescription">
    <vt:lpwstr/>
  </property>
</Properties>
</file>